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3"/>
  </p:notesMasterIdLst>
  <p:sldIdLst>
    <p:sldId id="256" r:id="rId2"/>
    <p:sldId id="457" r:id="rId3"/>
    <p:sldId id="459" r:id="rId4"/>
    <p:sldId id="476" r:id="rId5"/>
    <p:sldId id="458" r:id="rId6"/>
    <p:sldId id="456" r:id="rId7"/>
    <p:sldId id="509" r:id="rId8"/>
    <p:sldId id="388" r:id="rId9"/>
    <p:sldId id="389" r:id="rId10"/>
    <p:sldId id="390" r:id="rId11"/>
    <p:sldId id="391" r:id="rId12"/>
    <p:sldId id="502" r:id="rId13"/>
    <p:sldId id="510" r:id="rId14"/>
    <p:sldId id="503" r:id="rId15"/>
    <p:sldId id="478" r:id="rId16"/>
    <p:sldId id="477" r:id="rId17"/>
    <p:sldId id="479" r:id="rId18"/>
    <p:sldId id="481" r:id="rId19"/>
    <p:sldId id="482" r:id="rId20"/>
    <p:sldId id="483" r:id="rId21"/>
    <p:sldId id="480" r:id="rId22"/>
    <p:sldId id="506" r:id="rId23"/>
    <p:sldId id="484" r:id="rId24"/>
    <p:sldId id="507" r:id="rId25"/>
    <p:sldId id="486" r:id="rId26"/>
    <p:sldId id="487" r:id="rId27"/>
    <p:sldId id="504" r:id="rId28"/>
    <p:sldId id="505" r:id="rId29"/>
    <p:sldId id="489" r:id="rId30"/>
    <p:sldId id="490" r:id="rId31"/>
    <p:sldId id="491" r:id="rId32"/>
    <p:sldId id="492" r:id="rId33"/>
    <p:sldId id="493" r:id="rId34"/>
    <p:sldId id="494" r:id="rId35"/>
    <p:sldId id="495" r:id="rId36"/>
    <p:sldId id="496" r:id="rId37"/>
    <p:sldId id="498" r:id="rId38"/>
    <p:sldId id="497" r:id="rId39"/>
    <p:sldId id="499" r:id="rId40"/>
    <p:sldId id="500" r:id="rId41"/>
    <p:sldId id="283" r:id="rId42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Condensed" panose="020F0502020204030204" pitchFamily="34" charset="0"/>
      <p:regular r:id="rId53"/>
      <p:bold r:id="rId54"/>
      <p:italic r:id="rId55"/>
      <p:boldItalic r:id="rId56"/>
    </p:embeddedFont>
    <p:embeddedFont>
      <p:font typeface="Rockwell" panose="02060603020205020403" pitchFamily="18" charset="77"/>
      <p:regular r:id="rId57"/>
      <p:bold r:id="rId58"/>
      <p:italic r:id="rId59"/>
      <p:boldItalic r:id="rId60"/>
    </p:embeddedFont>
    <p:embeddedFont>
      <p:font typeface="Verdana" panose="020B060403050404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28">
          <p15:clr>
            <a:srgbClr val="A4A3A4"/>
          </p15:clr>
        </p15:guide>
        <p15:guide id="3" orient="horz" pos="429">
          <p15:clr>
            <a:srgbClr val="9AA0A6"/>
          </p15:clr>
        </p15:guide>
        <p15:guide id="4" orient="horz" pos="2811">
          <p15:clr>
            <a:srgbClr val="9AA0A6"/>
          </p15:clr>
        </p15:guide>
        <p15:guide id="5" orient="horz" pos="1025">
          <p15:clr>
            <a:srgbClr val="9AA0A6"/>
          </p15:clr>
        </p15:guide>
        <p15:guide id="6" orient="horz" pos="2211">
          <p15:clr>
            <a:srgbClr val="9AA0A6"/>
          </p15:clr>
        </p15:guide>
        <p15:guide id="7" pos="340">
          <p15:clr>
            <a:srgbClr val="9AA0A6"/>
          </p15:clr>
        </p15:guide>
        <p15:guide id="8" pos="54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60CEFE-35B1-4710-8CEC-37E780A16904}">
  <a:tblStyle styleId="{9360CEFE-35B1-4710-8CEC-37E780A169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4" autoAdjust="0"/>
    <p:restoredTop sz="94507"/>
  </p:normalViewPr>
  <p:slideViewPr>
    <p:cSldViewPr snapToGrid="0">
      <p:cViewPr varScale="1">
        <p:scale>
          <a:sx n="155" d="100"/>
          <a:sy n="155" d="100"/>
        </p:scale>
        <p:origin x="328" y="184"/>
      </p:cViewPr>
      <p:guideLst>
        <p:guide orient="horz" pos="1620"/>
        <p:guide pos="2828"/>
        <p:guide orient="horz" pos="429"/>
        <p:guide orient="horz" pos="2811"/>
        <p:guide orient="horz" pos="1025"/>
        <p:guide orient="horz" pos="2211"/>
        <p:guide pos="340"/>
        <p:guide pos="5420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114126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114126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5256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409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1344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4D724406-ABD0-4977-97C2-E8AD96C713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DA5C9C1E-F8D4-4912-9BE6-8B6DD824039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945A8662-4216-4D1D-BE9D-EFEBDB31A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55E08D4-25F2-446D-A160-7177BEA1813E}" type="slidenum">
              <a:rPr lang="en-US" altLang="pt-BR" smtClean="0"/>
              <a:pPr/>
              <a:t>8</a:t>
            </a:fld>
            <a:endParaRPr lang="en-US" alt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34F60ABA-9BF6-4BC0-9BEE-B0A30609EC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E6FC0C74-400D-4BBD-B691-BB3CE596CA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7E22C573-1DF2-41BF-8685-2288A39EB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D4F4684-6FA8-4E70-9951-BDD47FFEACD0}" type="slidenum">
              <a:rPr lang="en-US" altLang="pt-BR" smtClean="0"/>
              <a:pPr/>
              <a:t>9</a:t>
            </a:fld>
            <a:endParaRPr lang="en-US" alt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4444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7890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41141265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41141265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Calendário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" name="Google Shape;74;p5"/>
          <p:cNvGraphicFramePr/>
          <p:nvPr/>
        </p:nvGraphicFramePr>
        <p:xfrm>
          <a:off x="927950" y="151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105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01</a:t>
                      </a: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06</a:t>
                      </a: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26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5" name="Google Shape;7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com Foto_02" type="title">
  <p:cSld name="TITL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3">
            <a:alphaModFix/>
          </a:blip>
          <a:srcRect l="9164" r="9156"/>
          <a:stretch/>
        </p:blipFill>
        <p:spPr>
          <a:xfrm>
            <a:off x="5146750" y="1184600"/>
            <a:ext cx="399725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861600" y="45265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com Foto_01" type="secHead">
  <p:cSld name="SECTION_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3">
            <a:alphaModFix/>
          </a:blip>
          <a:srcRect l="29835" r="29835"/>
          <a:stretch/>
        </p:blipFill>
        <p:spPr>
          <a:xfrm>
            <a:off x="5146750" y="1184600"/>
            <a:ext cx="197363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4">
            <a:alphaModFix/>
          </a:blip>
          <a:srcRect l="29827" r="29831"/>
          <a:stretch/>
        </p:blipFill>
        <p:spPr>
          <a:xfrm>
            <a:off x="7170362" y="1184600"/>
            <a:ext cx="1973636" cy="326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 txBox="1">
            <a:spLocks noGrp="1"/>
          </p:cNvSpPr>
          <p:nvPr>
            <p:ph type="title"/>
          </p:nvPr>
        </p:nvSpPr>
        <p:spPr>
          <a:xfrm>
            <a:off x="871125" y="45335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resentação de Equipe" type="twoColTx">
  <p:cSld name="TITLE_AND_TWO_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/>
          <p:nvPr/>
        </p:nvSpPr>
        <p:spPr>
          <a:xfrm>
            <a:off x="145610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300755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455900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611045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843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9876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9133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4278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8817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1456125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2"/>
          </p:nvPr>
        </p:nvSpPr>
        <p:spPr>
          <a:xfrm>
            <a:off x="3007550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3"/>
          </p:nvPr>
        </p:nvSpPr>
        <p:spPr>
          <a:xfrm>
            <a:off x="4558975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4"/>
          </p:nvPr>
        </p:nvSpPr>
        <p:spPr>
          <a:xfrm>
            <a:off x="6110400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Texto_02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908925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em branco">
  <p:cSld name="ONE_COLUM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Texto_01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927950" y="483425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de Seção">
  <p:cSld name="SECTION_TITLE_AND_DESCRIPTIO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810975" y="2768800"/>
            <a:ext cx="4215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"/>
          </p:nvPr>
        </p:nvSpPr>
        <p:spPr>
          <a:xfrm>
            <a:off x="865875" y="3853600"/>
            <a:ext cx="42153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1">
  <p:cSld name="CAPTION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86" y="1269426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2800"/>
              <a:buFont typeface="Verdana"/>
              <a:buNone/>
              <a:defRPr sz="2800">
                <a:solidFill>
                  <a:srgbClr val="E7E7E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2">
  <p:cSld name="CUSTOM_10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A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86" y="1523001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2396"/>
              </a:buClr>
              <a:buSzPts val="2800"/>
              <a:buFont typeface="Verdana"/>
              <a:buNone/>
              <a:defRPr sz="2800">
                <a:solidFill>
                  <a:srgbClr val="4A239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Índice">
  <p:cSld name="BIG_NUMB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31" name="Google Shape;231;p23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1466225" y="542350"/>
            <a:ext cx="40248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2"/>
          </p:nvPr>
        </p:nvSpPr>
        <p:spPr>
          <a:xfrm>
            <a:off x="1693700" y="1693675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body" idx="1"/>
          </p:nvPr>
        </p:nvSpPr>
        <p:spPr>
          <a:xfrm>
            <a:off x="1570000" y="2463075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title" idx="3"/>
          </p:nvPr>
        </p:nvSpPr>
        <p:spPr>
          <a:xfrm>
            <a:off x="4976400" y="1693675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body" idx="4"/>
          </p:nvPr>
        </p:nvSpPr>
        <p:spPr>
          <a:xfrm>
            <a:off x="4852700" y="2463075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title" idx="5"/>
          </p:nvPr>
        </p:nvSpPr>
        <p:spPr>
          <a:xfrm>
            <a:off x="1693700" y="3395700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body" idx="6"/>
          </p:nvPr>
        </p:nvSpPr>
        <p:spPr>
          <a:xfrm>
            <a:off x="1570000" y="4165100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 idx="7"/>
          </p:nvPr>
        </p:nvSpPr>
        <p:spPr>
          <a:xfrm>
            <a:off x="4976400" y="3395700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body" idx="8"/>
          </p:nvPr>
        </p:nvSpPr>
        <p:spPr>
          <a:xfrm>
            <a:off x="4852700" y="4165100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presentação de Mockup_01">
  <p:cSld name="CUSTOM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6"/>
          <p:cNvGrpSpPr/>
          <p:nvPr/>
        </p:nvGrpSpPr>
        <p:grpSpPr>
          <a:xfrm>
            <a:off x="3881116" y="1170128"/>
            <a:ext cx="3974381" cy="3363726"/>
            <a:chOff x="3553042" y="1657806"/>
            <a:chExt cx="3461100" cy="2671532"/>
          </a:xfrm>
        </p:grpSpPr>
        <p:sp>
          <p:nvSpPr>
            <p:cNvPr id="79" name="Google Shape;79;p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6" descr="QuickTip.jpg"/>
          <p:cNvPicPr preferRelativeResize="0"/>
          <p:nvPr/>
        </p:nvPicPr>
        <p:blipFill rotWithShape="1">
          <a:blip r:embed="rId2">
            <a:alphaModFix/>
          </a:blip>
          <a:srcRect t="7264" b="7264"/>
          <a:stretch/>
        </p:blipFill>
        <p:spPr>
          <a:xfrm>
            <a:off x="3941958" y="1241992"/>
            <a:ext cx="3852600" cy="2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"/>
          <p:cNvSpPr/>
          <p:nvPr/>
        </p:nvSpPr>
        <p:spPr>
          <a:xfrm flipH="1">
            <a:off x="3941943" y="1243313"/>
            <a:ext cx="3852600" cy="2403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6"/>
          <p:cNvGrpSpPr/>
          <p:nvPr/>
        </p:nvGrpSpPr>
        <p:grpSpPr>
          <a:xfrm>
            <a:off x="7271507" y="2539228"/>
            <a:ext cx="1288393" cy="2100179"/>
            <a:chOff x="6505573" y="2745170"/>
            <a:chExt cx="1122000" cy="1668000"/>
          </a:xfrm>
        </p:grpSpPr>
        <p:sp>
          <p:nvSpPr>
            <p:cNvPr id="90" name="Google Shape;90;p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6"/>
          <p:cNvSpPr/>
          <p:nvPr/>
        </p:nvSpPr>
        <p:spPr>
          <a:xfrm flipH="1">
            <a:off x="7271046" y="2632557"/>
            <a:ext cx="1288200" cy="1838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>
            <a:off x="6822883" y="3333119"/>
            <a:ext cx="654875" cy="1429375"/>
            <a:chOff x="9543736" y="4486132"/>
            <a:chExt cx="570300" cy="1135235"/>
          </a:xfrm>
        </p:grpSpPr>
        <p:sp>
          <p:nvSpPr>
            <p:cNvPr id="96" name="Google Shape;96;p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6"/>
          <p:cNvSpPr/>
          <p:nvPr/>
        </p:nvSpPr>
        <p:spPr>
          <a:xfrm flipH="1">
            <a:off x="6822447" y="3361687"/>
            <a:ext cx="654600" cy="11964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6"/>
          <p:cNvGrpSpPr/>
          <p:nvPr/>
        </p:nvGrpSpPr>
        <p:grpSpPr>
          <a:xfrm>
            <a:off x="6093781" y="620660"/>
            <a:ext cx="1963401" cy="1156143"/>
            <a:chOff x="6884050" y="1716000"/>
            <a:chExt cx="2259900" cy="1103400"/>
          </a:xfrm>
        </p:grpSpPr>
        <p:sp>
          <p:nvSpPr>
            <p:cNvPr id="102" name="Google Shape;102;p6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36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 txBox="1"/>
            <p:nvPr/>
          </p:nvSpPr>
          <p:spPr>
            <a:xfrm>
              <a:off x="7354775" y="1840350"/>
              <a:ext cx="1620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DICA RÁPIDA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D9F0FF"/>
                  </a:solidFill>
                  <a:latin typeface="Verdana"/>
                  <a:ea typeface="Verdana"/>
                  <a:cs typeface="Verdana"/>
                  <a:sym typeface="Verdana"/>
                </a:rPr>
                <a:t>Clique com o botão direito em uma foto e use "Substituir imagem" para inserir seu arquivo.</a:t>
              </a:r>
              <a:br>
                <a:rPr lang="pt-BR" sz="700">
                  <a:solidFill>
                    <a:srgbClr val="D9F0FF"/>
                  </a:solidFill>
                </a:rPr>
              </a:b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04" name="Google Shape;10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25215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0" y="0"/>
            <a:ext cx="62382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flipH="1">
            <a:off x="6162000" y="4513500"/>
            <a:ext cx="7758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/>
          <p:nvPr/>
        </p:nvSpPr>
        <p:spPr>
          <a:xfrm flipH="1">
            <a:off x="7663050" y="113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 flipH="1">
            <a:off x="6208650" y="1761650"/>
            <a:ext cx="14544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flipH="1">
            <a:off x="8486993" y="325350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flipH="1">
            <a:off x="5696450" y="176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 flipH="1">
            <a:off x="7831493" y="325350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76" y="1137267"/>
            <a:ext cx="2661724" cy="16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/>
          <p:nvPr/>
        </p:nvSpPr>
        <p:spPr>
          <a:xfrm flipH="1">
            <a:off x="5538600" y="3883500"/>
            <a:ext cx="775800" cy="6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716275" y="3033338"/>
            <a:ext cx="5043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716275" y="4003350"/>
            <a:ext cx="43389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2"/>
          </p:nvPr>
        </p:nvSpPr>
        <p:spPr>
          <a:xfrm>
            <a:off x="716275" y="4425325"/>
            <a:ext cx="31020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presentação de Mockup_02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FA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2733460" y="1326810"/>
            <a:ext cx="3461100" cy="2671532"/>
            <a:chOff x="3553042" y="1657806"/>
            <a:chExt cx="3461100" cy="2671532"/>
          </a:xfrm>
        </p:grpSpPr>
        <p:sp>
          <p:nvSpPr>
            <p:cNvPr id="112" name="Google Shape;112;p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flipH="1">
            <a:off x="2786586" y="13850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885150" y="538925"/>
            <a:ext cx="28971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6384625" y="827825"/>
            <a:ext cx="2270100" cy="3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Objetivos Gerais_OKR">
  <p:cSld name="CUSTOM_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8"/>
          <p:cNvCxnSpPr/>
          <p:nvPr/>
        </p:nvCxnSpPr>
        <p:spPr>
          <a:xfrm rot="10800000">
            <a:off x="2642038" y="2888808"/>
            <a:ext cx="633600" cy="0"/>
          </a:xfrm>
          <a:prstGeom prst="straightConnector1">
            <a:avLst/>
          </a:prstGeom>
          <a:noFill/>
          <a:ln w="9525" cap="flat" cmpd="sng">
            <a:solidFill>
              <a:srgbClr val="0FA36B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7" name="Google Shape;127;p8"/>
          <p:cNvCxnSpPr/>
          <p:nvPr/>
        </p:nvCxnSpPr>
        <p:spPr>
          <a:xfrm>
            <a:off x="5209838" y="1946058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41197F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8" name="Google Shape;128;p8"/>
          <p:cNvCxnSpPr/>
          <p:nvPr/>
        </p:nvCxnSpPr>
        <p:spPr>
          <a:xfrm>
            <a:off x="5209838" y="3889158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006DFB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29" name="Google Shape;129;p8"/>
          <p:cNvGrpSpPr/>
          <p:nvPr/>
        </p:nvGrpSpPr>
        <p:grpSpPr>
          <a:xfrm>
            <a:off x="2662213" y="969321"/>
            <a:ext cx="3814835" cy="3790597"/>
            <a:chOff x="2662213" y="676344"/>
            <a:chExt cx="3814835" cy="3790597"/>
          </a:xfrm>
        </p:grpSpPr>
        <p:sp>
          <p:nvSpPr>
            <p:cNvPr id="130" name="Google Shape;130;p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411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006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0FA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34" name="Google Shape;134;p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FA36B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FA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37" name="Google Shape;137;p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41197F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411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40" name="Google Shape;140;p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06DFB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06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142;p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title" idx="2"/>
          </p:nvPr>
        </p:nvSpPr>
        <p:spPr>
          <a:xfrm>
            <a:off x="1113275" y="248346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A36B"/>
              </a:buClr>
              <a:buSzPts val="900"/>
              <a:buFont typeface="Verdana"/>
              <a:buNone/>
              <a:defRPr sz="900" b="1">
                <a:solidFill>
                  <a:srgbClr val="0FA36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body" idx="1"/>
          </p:nvPr>
        </p:nvSpPr>
        <p:spPr>
          <a:xfrm>
            <a:off x="1189375" y="308291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title" idx="3"/>
          </p:nvPr>
        </p:nvSpPr>
        <p:spPr>
          <a:xfrm>
            <a:off x="6727175" y="163662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2396"/>
              </a:buClr>
              <a:buSzPts val="900"/>
              <a:buFont typeface="Verdana"/>
              <a:buNone/>
              <a:defRPr sz="900" b="1">
                <a:solidFill>
                  <a:srgbClr val="4A239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"/>
          <p:cNvSpPr txBox="1">
            <a:spLocks noGrp="1"/>
          </p:cNvSpPr>
          <p:nvPr>
            <p:ph type="body" idx="4"/>
          </p:nvPr>
        </p:nvSpPr>
        <p:spPr>
          <a:xfrm>
            <a:off x="6803275" y="223607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title" idx="5"/>
          </p:nvPr>
        </p:nvSpPr>
        <p:spPr>
          <a:xfrm>
            <a:off x="6746350" y="358707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DFB"/>
              </a:buClr>
              <a:buSzPts val="900"/>
              <a:buFont typeface="Verdana"/>
              <a:buNone/>
              <a:defRPr sz="900" b="1">
                <a:solidFill>
                  <a:srgbClr val="006DF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"/>
          <p:cNvSpPr txBox="1">
            <a:spLocks noGrp="1"/>
          </p:cNvSpPr>
          <p:nvPr>
            <p:ph type="body" idx="6"/>
          </p:nvPr>
        </p:nvSpPr>
        <p:spPr>
          <a:xfrm>
            <a:off x="6822450" y="418652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genda" type="tx">
  <p:cSld name="TITLE_AND_BOD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3">
  <p:cSld name="CUSTOM_1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1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155" name="Google Shape;1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86" y="1428951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C18C"/>
              </a:buClr>
              <a:buSzPts val="2800"/>
              <a:buFont typeface="Verdana"/>
              <a:buNone/>
              <a:defRPr sz="2800">
                <a:solidFill>
                  <a:srgbClr val="2FC18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talhamento do OKR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11"/>
          <p:cNvGraphicFramePr/>
          <p:nvPr/>
        </p:nvGraphicFramePr>
        <p:xfrm>
          <a:off x="194038" y="19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39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1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Detalhamento do OKR 01</a:t>
                      </a:r>
                      <a:endParaRPr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15% </a:t>
                      </a:r>
                      <a:endParaRPr b="1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58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Contexto</a:t>
                      </a:r>
                      <a:endParaRPr sz="1200" b="1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25"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Explique aqui o que é esse KR com clareza, didatismo e de forma breve.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 que não é esse OKR?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Não deixe que as pessoas se confundam!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Por quê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Por quê alocar tempo, recursos e esforços aqui?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Lembre de ser breve e explicar com didatismo!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1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Como iremos mensurar?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 outras palavras,  iremos definir o sucesso com base no quê?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Explique aqui!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Riscos e preocupações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Sempre bom prevenir e alinhar expectativas. 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Não esconda suas preocupações, transparência é essencial para deixar o time todo na mesma página!  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0" name="Google Shape;160;p11"/>
          <p:cNvGraphicFramePr/>
          <p:nvPr/>
        </p:nvGraphicFramePr>
        <p:xfrm>
          <a:off x="194050" y="346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193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6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quê precisamos fazer nos próximos 30 dias?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None/>
                      </a:pPr>
                      <a:endParaRPr sz="1000" b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Recursos ou ajuda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Contribuição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Contribuição 02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a KPIs">
  <p:cSld name="CUSTOM_8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Google Shape;162;p12"/>
          <p:cNvGraphicFramePr/>
          <p:nvPr/>
        </p:nvGraphicFramePr>
        <p:xfrm>
          <a:off x="209019" y="2106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24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KPI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 / racional do indicador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 4Q-20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Acomp. Empresas Parceiras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100% de HPs com rotina de relacionamento acontecendo, de acordo com os tipos de parceria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Empresas Parceiras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relacionamento (todos as empresas parceiras)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Relacionamento Empresas Parceiras e Estudantes Trybe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Qte. de Interações (de acordo com critérios Trybe) entre HPs e Estudantes Trybe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HPs (candidatos)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candidatos entrevistados (Para HP Premium e empresas que entrevistaram estudantes)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CSAT (Momentos de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Mediana CSAT Momentos de Carreira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CSAT (Dias de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Mediana NPS dias de Carreira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(Conteúdos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os conteúdos de preparação para processos seletivos (através de forms acompanhamento mensal)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scrição dos Objetivos">
  <p:cSld name="CUSTOM_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" name="Google Shape;165;p13"/>
          <p:cNvGraphicFramePr/>
          <p:nvPr/>
        </p:nvGraphicFramePr>
        <p:xfrm>
          <a:off x="952500" y="119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C18C"/>
                        </a:buClr>
                        <a:buSzPts val="900"/>
                        <a:buFont typeface="Verdana"/>
                        <a:buAutoNum type="arabicPeriod"/>
                      </a:pPr>
                      <a:r>
                        <a:rPr lang="pt-BR" sz="900" b="1">
                          <a:solidFill>
                            <a:srgbClr val="2FC18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REMOVER GARGALOS PARA ESCALA EM 2021</a:t>
                      </a:r>
                      <a:endParaRPr sz="1300">
                        <a:solidFill>
                          <a:srgbClr val="2FC18C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Implementar desdobramentos e acionáveis do estudo de branding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Operar turmas com qualidade de ensino [tamanho, conteúdo e estudantes off-track]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Escalar e formar times student facing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Evoluir oferta de vagas via HPP 2.0 [MVP] e o ambiente de matchmaking de empregos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DFB"/>
                        </a:buClr>
                        <a:buSzPts val="900"/>
                        <a:buFont typeface="Verdana"/>
                        <a:buAutoNum type="arabicPeriod" startAt="2"/>
                      </a:pPr>
                      <a:r>
                        <a:rPr lang="pt-BR" sz="900" b="1">
                          <a:solidFill>
                            <a:srgbClr val="006DFB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ESTRUTURAR PILARES FINANCEIROS DE 2021</a:t>
                      </a:r>
                      <a:endParaRPr sz="1300">
                        <a:solidFill>
                          <a:srgbClr val="006DFB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100% das T1 e T2 e 50% da T3 empregadas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SCD apta a operar 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FDIC captado [R$50M a IPCA +6% a.a., considerando 30-40% de subordinação da Trybe]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Ser capaz de auferir renda e cobrar as pessoas estudantes via SCD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1197F"/>
                        </a:buClr>
                        <a:buSzPts val="900"/>
                        <a:buFont typeface="Verdana"/>
                        <a:buAutoNum type="arabicPeriod" startAt="3"/>
                      </a:pPr>
                      <a:r>
                        <a:rPr lang="pt-BR" sz="900" b="1">
                          <a:solidFill>
                            <a:srgbClr val="41197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CUIDAR DO NOSSO COLETIVO, REFORÇANDO NOSSA CULTURA</a:t>
                      </a:r>
                      <a:endParaRPr sz="1300">
                        <a:solidFill>
                          <a:srgbClr val="41197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Endereçar saúde mental das pessoas estudantes e do time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Endereçar aspirações de diversidade, inclusão e impacto, tanto para pessoas estudantes, quanto para o time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E-NPS &gt; 90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6" name="Google Shape;166;p13"/>
          <p:cNvSpPr/>
          <p:nvPr/>
        </p:nvSpPr>
        <p:spPr>
          <a:xfrm>
            <a:off x="0" y="1253025"/>
            <a:ext cx="1065900" cy="173400"/>
          </a:xfrm>
          <a:prstGeom prst="rect">
            <a:avLst/>
          </a:prstGeom>
          <a:solidFill>
            <a:srgbClr val="2FC1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0" y="2485050"/>
            <a:ext cx="1065900" cy="1734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0" y="3717075"/>
            <a:ext cx="1065900" cy="173400"/>
          </a:xfrm>
          <a:prstGeom prst="rect">
            <a:avLst/>
          </a:prstGeom>
          <a:solidFill>
            <a:srgbClr val="411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1080350" y="287276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11" Type="http://schemas.openxmlformats.org/officeDocument/2006/relationships/image" Target="../media/image35.png"/><Relationship Id="rId5" Type="http://schemas.openxmlformats.org/officeDocument/2006/relationships/image" Target="../media/image45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44.png"/><Relationship Id="rId9" Type="http://schemas.openxmlformats.org/officeDocument/2006/relationships/image" Target="../media/image21.wmf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7.png"/><Relationship Id="rId4" Type="http://schemas.openxmlformats.org/officeDocument/2006/relationships/image" Target="../media/image21.wmf"/><Relationship Id="rId9" Type="http://schemas.openxmlformats.org/officeDocument/2006/relationships/image" Target="../media/image45.png"/><Relationship Id="rId1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5.png"/><Relationship Id="rId18" Type="http://schemas.openxmlformats.org/officeDocument/2006/relationships/image" Target="../media/image34.png"/><Relationship Id="rId3" Type="http://schemas.openxmlformats.org/officeDocument/2006/relationships/image" Target="../media/image48.png"/><Relationship Id="rId21" Type="http://schemas.openxmlformats.org/officeDocument/2006/relationships/oleObject" Target="../embeddings/oleObject11.bin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21.wmf"/><Relationship Id="rId20" Type="http://schemas.openxmlformats.org/officeDocument/2006/relationships/image" Target="../media/image59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oleObject" Target="../embeddings/oleObject9.bin"/><Relationship Id="rId23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3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gif"/><Relationship Id="rId5" Type="http://schemas.openxmlformats.org/officeDocument/2006/relationships/image" Target="../media/image71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http://www.gabrieltorres.com.br/fotos/topo3.gif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school/betrybe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instagram.com/betryb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acebook.com/betrybe/" TargetMode="External"/><Relationship Id="rId5" Type="http://schemas.openxmlformats.org/officeDocument/2006/relationships/image" Target="../media/image91.png"/><Relationship Id="rId10" Type="http://schemas.openxmlformats.org/officeDocument/2006/relationships/hyperlink" Target="https://twitter.com/betrybe" TargetMode="External"/><Relationship Id="rId4" Type="http://schemas.openxmlformats.org/officeDocument/2006/relationships/hyperlink" Target="https://www.betrybe.com" TargetMode="External"/><Relationship Id="rId9" Type="http://schemas.openxmlformats.org/officeDocument/2006/relationships/hyperlink" Target="https://www.youtube.com/channel/UCZeN5eLUwiIyMaQjKR_ydVg?sub_confirmation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oleObject" Target="../embeddings/oleObject2.bin"/><Relationship Id="rId26" Type="http://schemas.openxmlformats.org/officeDocument/2006/relationships/image" Target="../media/image41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36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21.wmf"/><Relationship Id="rId25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.bin"/><Relationship Id="rId20" Type="http://schemas.openxmlformats.org/officeDocument/2006/relationships/image" Target="../media/image3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3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38.png"/><Relationship Id="rId28" Type="http://schemas.openxmlformats.org/officeDocument/2006/relationships/image" Target="../media/image43.jpe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6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png"/><Relationship Id="rId11" Type="http://schemas.openxmlformats.org/officeDocument/2006/relationships/image" Target="../media/image35.png"/><Relationship Id="rId5" Type="http://schemas.openxmlformats.org/officeDocument/2006/relationships/image" Target="../media/image44.png"/><Relationship Id="rId15" Type="http://schemas.openxmlformats.org/officeDocument/2006/relationships/image" Target="../media/image38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30.png"/><Relationship Id="rId9" Type="http://schemas.openxmlformats.org/officeDocument/2006/relationships/image" Target="../media/image21.wmf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0" y="0"/>
            <a:ext cx="62382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 flipH="1">
            <a:off x="6162000" y="4513500"/>
            <a:ext cx="7758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 flipH="1">
            <a:off x="7663050" y="113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flipH="1">
            <a:off x="6208650" y="1761650"/>
            <a:ext cx="14544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 flipH="1">
            <a:off x="8486993" y="325350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 flipH="1">
            <a:off x="5696450" y="176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flipH="1">
            <a:off x="7831493" y="325350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450" y="950573"/>
            <a:ext cx="2661724" cy="16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/>
        </p:nvSpPr>
        <p:spPr>
          <a:xfrm>
            <a:off x="283892" y="3419274"/>
            <a:ext cx="506615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34.1 Arquitetura de redes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b="1" i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r>
              <a:rPr lang="pt-BR" sz="2400" i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Cristiano Benites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i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25"/>
          <p:cNvSpPr/>
          <p:nvPr/>
        </p:nvSpPr>
        <p:spPr>
          <a:xfrm flipH="1">
            <a:off x="5538600" y="3883500"/>
            <a:ext cx="775800" cy="6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2">
            <a:extLst>
              <a:ext uri="{FF2B5EF4-FFF2-40B4-BE49-F238E27FC236}">
                <a16:creationId xmlns:a16="http://schemas.microsoft.com/office/drawing/2014/main" id="{DF6E5188-D7D8-4CC8-B74F-23AF5C17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pt-BR" sz="900">
              <a:solidFill>
                <a:srgbClr val="898989"/>
              </a:solidFill>
            </a:endParaRPr>
          </a:p>
        </p:txBody>
      </p:sp>
      <p:sp>
        <p:nvSpPr>
          <p:cNvPr id="25603" name="Line 2">
            <a:extLst>
              <a:ext uri="{FF2B5EF4-FFF2-40B4-BE49-F238E27FC236}">
                <a16:creationId xmlns:a16="http://schemas.microsoft.com/office/drawing/2014/main" id="{CDB83625-BFF9-4851-AD1D-D291F2FB85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403" y="2983707"/>
            <a:ext cx="12799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4" name="Line 3">
            <a:extLst>
              <a:ext uri="{FF2B5EF4-FFF2-40B4-BE49-F238E27FC236}">
                <a16:creationId xmlns:a16="http://schemas.microsoft.com/office/drawing/2014/main" id="{FFA54EB7-F0D4-419E-AB0A-69D3C18982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99260" y="2965847"/>
            <a:ext cx="291703" cy="471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5" name="Line 4">
            <a:extLst>
              <a:ext uri="{FF2B5EF4-FFF2-40B4-BE49-F238E27FC236}">
                <a16:creationId xmlns:a16="http://schemas.microsoft.com/office/drawing/2014/main" id="{560CA6DF-A4AC-45B7-8DED-0964CEC676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4781" y="2963466"/>
            <a:ext cx="1138238" cy="4631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6" name="Line 5">
            <a:extLst>
              <a:ext uri="{FF2B5EF4-FFF2-40B4-BE49-F238E27FC236}">
                <a16:creationId xmlns:a16="http://schemas.microsoft.com/office/drawing/2014/main" id="{285B2554-2D58-446F-B646-52541EE178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3351" y="2965848"/>
            <a:ext cx="384572" cy="4548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7" name="Line 6">
            <a:extLst>
              <a:ext uri="{FF2B5EF4-FFF2-40B4-BE49-F238E27FC236}">
                <a16:creationId xmlns:a16="http://schemas.microsoft.com/office/drawing/2014/main" id="{695ACB55-1110-42F7-8209-CDB877DCAD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744" y="3618310"/>
            <a:ext cx="910829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8" name="Line 7">
            <a:extLst>
              <a:ext uri="{FF2B5EF4-FFF2-40B4-BE49-F238E27FC236}">
                <a16:creationId xmlns:a16="http://schemas.microsoft.com/office/drawing/2014/main" id="{56372F7E-2F8B-40EA-861A-7B64EFB932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9544" y="3639742"/>
            <a:ext cx="0" cy="410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09" name="Text Box 8">
            <a:extLst>
              <a:ext uri="{FF2B5EF4-FFF2-40B4-BE49-F238E27FC236}">
                <a16:creationId xmlns:a16="http://schemas.microsoft.com/office/drawing/2014/main" id="{DE9FA177-985C-41E4-ABB4-967D4FEDC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910" y="3956448"/>
            <a:ext cx="433388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sp>
        <p:nvSpPr>
          <p:cNvPr id="25610" name="Line 9">
            <a:extLst>
              <a:ext uri="{FF2B5EF4-FFF2-40B4-BE49-F238E27FC236}">
                <a16:creationId xmlns:a16="http://schemas.microsoft.com/office/drawing/2014/main" id="{9B268C5F-156F-444B-9933-64514DBF2AB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1204" y="3602831"/>
            <a:ext cx="910828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1" name="Line 10">
            <a:extLst>
              <a:ext uri="{FF2B5EF4-FFF2-40B4-BE49-F238E27FC236}">
                <a16:creationId xmlns:a16="http://schemas.microsoft.com/office/drawing/2014/main" id="{4677286C-DC2F-4A61-A76D-627ADB3F70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544" y="4104085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2" name="Line 11">
            <a:extLst>
              <a:ext uri="{FF2B5EF4-FFF2-40B4-BE49-F238E27FC236}">
                <a16:creationId xmlns:a16="http://schemas.microsoft.com/office/drawing/2014/main" id="{21AE1D22-FA13-4871-8CB0-7B355504826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3235" y="4099322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3" name="Line 12">
            <a:extLst>
              <a:ext uri="{FF2B5EF4-FFF2-40B4-BE49-F238E27FC236}">
                <a16:creationId xmlns:a16="http://schemas.microsoft.com/office/drawing/2014/main" id="{DAC0CCC7-7FFF-4909-B268-BE93637266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2760" y="3631406"/>
            <a:ext cx="0" cy="4107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4" name="Line 13">
            <a:extLst>
              <a:ext uri="{FF2B5EF4-FFF2-40B4-BE49-F238E27FC236}">
                <a16:creationId xmlns:a16="http://schemas.microsoft.com/office/drawing/2014/main" id="{5990CCB9-2B2D-4DEA-9ACA-530DF8144E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11254" y="2964656"/>
            <a:ext cx="611981" cy="461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5" name="Line 14">
            <a:extLst>
              <a:ext uri="{FF2B5EF4-FFF2-40B4-BE49-F238E27FC236}">
                <a16:creationId xmlns:a16="http://schemas.microsoft.com/office/drawing/2014/main" id="{7E06A556-8A15-495B-AB7C-8C2D05C4C7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4906" y="2958703"/>
            <a:ext cx="148829" cy="4702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5616" name="Text Box 15">
            <a:extLst>
              <a:ext uri="{FF2B5EF4-FFF2-40B4-BE49-F238E27FC236}">
                <a16:creationId xmlns:a16="http://schemas.microsoft.com/office/drawing/2014/main" id="{F57102F9-7D7B-4508-A046-DE26082B2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6" y="3477817"/>
            <a:ext cx="411956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grpSp>
        <p:nvGrpSpPr>
          <p:cNvPr id="25617" name="Group 16">
            <a:extLst>
              <a:ext uri="{FF2B5EF4-FFF2-40B4-BE49-F238E27FC236}">
                <a16:creationId xmlns:a16="http://schemas.microsoft.com/office/drawing/2014/main" id="{EBFB487F-9CE1-4550-BAEC-14FF4BA41085}"/>
              </a:ext>
            </a:extLst>
          </p:cNvPr>
          <p:cNvGrpSpPr>
            <a:grpSpLocks/>
          </p:cNvGrpSpPr>
          <p:nvPr/>
        </p:nvGrpSpPr>
        <p:grpSpPr bwMode="auto">
          <a:xfrm>
            <a:off x="3775472" y="4229100"/>
            <a:ext cx="1346597" cy="806054"/>
            <a:chOff x="2214" y="3397"/>
            <a:chExt cx="1131" cy="677"/>
          </a:xfrm>
        </p:grpSpPr>
        <p:grpSp>
          <p:nvGrpSpPr>
            <p:cNvPr id="25652" name="Group 17">
              <a:extLst>
                <a:ext uri="{FF2B5EF4-FFF2-40B4-BE49-F238E27FC236}">
                  <a16:creationId xmlns:a16="http://schemas.microsoft.com/office/drawing/2014/main" id="{65411740-D458-44F9-89D8-D2B856D009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4" y="3397"/>
              <a:ext cx="1131" cy="677"/>
              <a:chOff x="2201" y="3386"/>
              <a:chExt cx="1131" cy="677"/>
            </a:xfrm>
          </p:grpSpPr>
          <p:sp>
            <p:nvSpPr>
              <p:cNvPr id="25657" name="Oval 18">
                <a:extLst>
                  <a:ext uri="{FF2B5EF4-FFF2-40B4-BE49-F238E27FC236}">
                    <a16:creationId xmlns:a16="http://schemas.microsoft.com/office/drawing/2014/main" id="{DCED7833-4109-455B-B6A4-CF434280B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5658" name="Oval 19">
                <a:extLst>
                  <a:ext uri="{FF2B5EF4-FFF2-40B4-BE49-F238E27FC236}">
                    <a16:creationId xmlns:a16="http://schemas.microsoft.com/office/drawing/2014/main" id="{813995DE-DE22-4D88-B71F-2DE7BEB4E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rgbClr val="B6CAF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pic>
          <p:nvPicPr>
            <p:cNvPr id="25653" name="Picture 20" descr="fastt 600 right trans">
              <a:extLst>
                <a:ext uri="{FF2B5EF4-FFF2-40B4-BE49-F238E27FC236}">
                  <a16:creationId xmlns:a16="http://schemas.microsoft.com/office/drawing/2014/main" id="{F59B86C6-2B94-45B0-AD30-C68C22CA9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" y="3845"/>
              <a:ext cx="51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54" name="Text Box 21">
              <a:extLst>
                <a:ext uri="{FF2B5EF4-FFF2-40B4-BE49-F238E27FC236}">
                  <a16:creationId xmlns:a16="http://schemas.microsoft.com/office/drawing/2014/main" id="{448CEFC4-A44D-4FEB-8DDC-CEC21ED50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6" y="3512"/>
              <a:ext cx="32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1200">
                  <a:solidFill>
                    <a:srgbClr val="000000"/>
                  </a:solidFill>
                  <a:ea typeface="Gulim" panose="020B0600000101010101" pitchFamily="34" charset="-127"/>
                </a:rPr>
                <a:t>SAN</a:t>
              </a:r>
            </a:p>
          </p:txBody>
        </p:sp>
        <p:pic>
          <p:nvPicPr>
            <p:cNvPr id="25655" name="Picture 22" descr="fastt 700 center trans">
              <a:extLst>
                <a:ext uri="{FF2B5EF4-FFF2-40B4-BE49-F238E27FC236}">
                  <a16:creationId xmlns:a16="http://schemas.microsoft.com/office/drawing/2014/main" id="{49EA48BE-A155-4466-9BD2-506661CE1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3519"/>
              <a:ext cx="28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56" name="Picture 23" descr="ESS trans3">
              <a:extLst>
                <a:ext uri="{FF2B5EF4-FFF2-40B4-BE49-F238E27FC236}">
                  <a16:creationId xmlns:a16="http://schemas.microsoft.com/office/drawing/2014/main" id="{0EBFE372-02E9-4996-A0D2-043C5EDF9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" y="3418"/>
              <a:ext cx="322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618" name="Picture 24" descr="san switch f16 trans">
            <a:extLst>
              <a:ext uri="{FF2B5EF4-FFF2-40B4-BE49-F238E27FC236}">
                <a16:creationId xmlns:a16="http://schemas.microsoft.com/office/drawing/2014/main" id="{AF82D143-32B1-4BCD-9B84-401CFAC4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851672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9" name="Picture 25" descr="san switch f16 trans">
            <a:extLst>
              <a:ext uri="{FF2B5EF4-FFF2-40B4-BE49-F238E27FC236}">
                <a16:creationId xmlns:a16="http://schemas.microsoft.com/office/drawing/2014/main" id="{DCA0E233-2444-46B8-9EF3-76C167156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73" y="3388519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0" name="Picture 26" descr="san switch f16 trans">
            <a:extLst>
              <a:ext uri="{FF2B5EF4-FFF2-40B4-BE49-F238E27FC236}">
                <a16:creationId xmlns:a16="http://schemas.microsoft.com/office/drawing/2014/main" id="{FD2447B6-6AB6-41C1-8337-9E00B01FB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69" y="3388519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1" name="Picture 27" descr="san switch f16 trans">
            <a:extLst>
              <a:ext uri="{FF2B5EF4-FFF2-40B4-BE49-F238E27FC236}">
                <a16:creationId xmlns:a16="http://schemas.microsoft.com/office/drawing/2014/main" id="{80E3C7E5-1E3A-4465-B8BA-FADB799F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82" y="3851672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ine 28">
            <a:extLst>
              <a:ext uri="{FF2B5EF4-FFF2-40B4-BE49-F238E27FC236}">
                <a16:creationId xmlns:a16="http://schemas.microsoft.com/office/drawing/2014/main" id="{213C51DF-6D7A-4323-93DE-EF322F5D1A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6447" y="1822848"/>
            <a:ext cx="3572" cy="75485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8FE84C9F-C76F-41C6-843D-FA2A21E80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4901" y="1827610"/>
            <a:ext cx="3572" cy="75485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B9FBE93A-8162-425A-BD69-57EC6DD9B9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4572" y="1735931"/>
            <a:ext cx="481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371D20A5-E20E-45EF-96B8-D8830DB47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1822847"/>
            <a:ext cx="50363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5" name="Text Box 32">
            <a:extLst>
              <a:ext uri="{FF2B5EF4-FFF2-40B4-BE49-F238E27FC236}">
                <a16:creationId xmlns:a16="http://schemas.microsoft.com/office/drawing/2014/main" id="{0C094D28-4511-421E-97D1-F4EA345E0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523" y="1504950"/>
            <a:ext cx="51077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Layer 4-7 Switches</a:t>
            </a:r>
          </a:p>
        </p:txBody>
      </p:sp>
      <p:grpSp>
        <p:nvGrpSpPr>
          <p:cNvPr id="5" name="Group 33">
            <a:extLst>
              <a:ext uri="{FF2B5EF4-FFF2-40B4-BE49-F238E27FC236}">
                <a16:creationId xmlns:a16="http://schemas.microsoft.com/office/drawing/2014/main" id="{F14FC1ED-60C1-4AC8-8834-D3D9339EF5C8}"/>
              </a:ext>
            </a:extLst>
          </p:cNvPr>
          <p:cNvGrpSpPr>
            <a:grpSpLocks/>
          </p:cNvGrpSpPr>
          <p:nvPr/>
        </p:nvGrpSpPr>
        <p:grpSpPr bwMode="auto">
          <a:xfrm>
            <a:off x="3919538" y="507206"/>
            <a:ext cx="3020616" cy="1048941"/>
            <a:chOff x="2332" y="262"/>
            <a:chExt cx="2537" cy="881"/>
          </a:xfrm>
        </p:grpSpPr>
        <p:grpSp>
          <p:nvGrpSpPr>
            <p:cNvPr id="25636" name="Group 34">
              <a:extLst>
                <a:ext uri="{FF2B5EF4-FFF2-40B4-BE49-F238E27FC236}">
                  <a16:creationId xmlns:a16="http://schemas.microsoft.com/office/drawing/2014/main" id="{A97F925C-959B-48F0-8253-CAA4D158B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" y="262"/>
              <a:ext cx="558" cy="512"/>
              <a:chOff x="2201" y="3386"/>
              <a:chExt cx="1131" cy="677"/>
            </a:xfrm>
          </p:grpSpPr>
          <p:sp>
            <p:nvSpPr>
              <p:cNvPr id="25650" name="Oval 35">
                <a:extLst>
                  <a:ext uri="{FF2B5EF4-FFF2-40B4-BE49-F238E27FC236}">
                    <a16:creationId xmlns:a16="http://schemas.microsoft.com/office/drawing/2014/main" id="{A3E05285-4B93-4401-9CBC-78D8F278C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5651" name="Oval 36">
                <a:extLst>
                  <a:ext uri="{FF2B5EF4-FFF2-40B4-BE49-F238E27FC236}">
                    <a16:creationId xmlns:a16="http://schemas.microsoft.com/office/drawing/2014/main" id="{66037A45-EE1E-4DAF-9710-200C83B09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sp>
          <p:nvSpPr>
            <p:cNvPr id="25637" name="Text Box 37">
              <a:extLst>
                <a:ext uri="{FF2B5EF4-FFF2-40B4-BE49-F238E27FC236}">
                  <a16:creationId xmlns:a16="http://schemas.microsoft.com/office/drawing/2014/main" id="{0A869217-7899-4BEA-B4CA-A118566D6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" y="360"/>
              <a:ext cx="3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Public Internet/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Intranet Clients</a:t>
              </a:r>
            </a:p>
          </p:txBody>
        </p:sp>
        <p:sp>
          <p:nvSpPr>
            <p:cNvPr id="25638" name="Text Box 38">
              <a:extLst>
                <a:ext uri="{FF2B5EF4-FFF2-40B4-BE49-F238E27FC236}">
                  <a16:creationId xmlns:a16="http://schemas.microsoft.com/office/drawing/2014/main" id="{CBBF7DD8-1602-49C4-871A-13EEB11FA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" y="715"/>
              <a:ext cx="36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Routers (Layer 3 Switches)</a:t>
              </a:r>
            </a:p>
          </p:txBody>
        </p:sp>
        <p:sp>
          <p:nvSpPr>
            <p:cNvPr id="25639" name="Text Box 39">
              <a:extLst>
                <a:ext uri="{FF2B5EF4-FFF2-40B4-BE49-F238E27FC236}">
                  <a16:creationId xmlns:a16="http://schemas.microsoft.com/office/drawing/2014/main" id="{99FE67E5-F723-49BB-8582-2A2CF1EB6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739"/>
              <a:ext cx="31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Firewalls</a:t>
              </a:r>
            </a:p>
          </p:txBody>
        </p:sp>
        <p:sp>
          <p:nvSpPr>
            <p:cNvPr id="25640" name="Freeform 40">
              <a:extLst>
                <a:ext uri="{FF2B5EF4-FFF2-40B4-BE49-F238E27FC236}">
                  <a16:creationId xmlns:a16="http://schemas.microsoft.com/office/drawing/2014/main" id="{A889FD26-1104-430D-9716-4124D109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" y="624"/>
              <a:ext cx="1114" cy="473"/>
            </a:xfrm>
            <a:custGeom>
              <a:avLst/>
              <a:gdLst>
                <a:gd name="T0" fmla="*/ 75 w 1167"/>
                <a:gd name="T1" fmla="*/ 0 h 579"/>
                <a:gd name="T2" fmla="*/ 0 w 1167"/>
                <a:gd name="T3" fmla="*/ 0 h 579"/>
                <a:gd name="T4" fmla="*/ 0 w 1167"/>
                <a:gd name="T5" fmla="*/ 2 h 579"/>
                <a:gd name="T6" fmla="*/ 0 60000 65536"/>
                <a:gd name="T7" fmla="*/ 0 60000 65536"/>
                <a:gd name="T8" fmla="*/ 0 60000 65536"/>
                <a:gd name="T9" fmla="*/ 0 w 1167"/>
                <a:gd name="T10" fmla="*/ 0 h 579"/>
                <a:gd name="T11" fmla="*/ 1167 w 1167"/>
                <a:gd name="T12" fmla="*/ 579 h 5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7" h="579">
                  <a:moveTo>
                    <a:pt x="1167" y="0"/>
                  </a:moveTo>
                  <a:lnTo>
                    <a:pt x="0" y="0"/>
                  </a:lnTo>
                  <a:lnTo>
                    <a:pt x="0" y="57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5641" name="Oval 41">
              <a:extLst>
                <a:ext uri="{FF2B5EF4-FFF2-40B4-BE49-F238E27FC236}">
                  <a16:creationId xmlns:a16="http://schemas.microsoft.com/office/drawing/2014/main" id="{47367526-F975-4EB3-8A76-E7493561F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588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E391F73-7677-4EE9-95E7-E55C592F5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" y="444"/>
              <a:ext cx="1919" cy="642"/>
            </a:xfrm>
            <a:custGeom>
              <a:avLst/>
              <a:gdLst>
                <a:gd name="T0" fmla="*/ 1154 w 2089"/>
                <a:gd name="T1" fmla="*/ 0 h 769"/>
                <a:gd name="T2" fmla="*/ 0 w 2089"/>
                <a:gd name="T3" fmla="*/ 0 h 769"/>
                <a:gd name="T4" fmla="*/ 0 w 2089"/>
                <a:gd name="T5" fmla="*/ 217 h 769"/>
                <a:gd name="T6" fmla="*/ 0 60000 65536"/>
                <a:gd name="T7" fmla="*/ 0 60000 65536"/>
                <a:gd name="T8" fmla="*/ 0 60000 65536"/>
                <a:gd name="T9" fmla="*/ 0 w 2089"/>
                <a:gd name="T10" fmla="*/ 0 h 769"/>
                <a:gd name="T11" fmla="*/ 2089 w 2089"/>
                <a:gd name="T12" fmla="*/ 769 h 7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9" h="769">
                  <a:moveTo>
                    <a:pt x="2089" y="0"/>
                  </a:moveTo>
                  <a:lnTo>
                    <a:pt x="0" y="0"/>
                  </a:lnTo>
                  <a:lnTo>
                    <a:pt x="0" y="76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NZ" sz="1050">
                <a:ln w="12700">
                  <a:solidFill>
                    <a:schemeClr val="tx1"/>
                  </a:solidFill>
                </a:ln>
                <a:latin typeface="+mn-lt"/>
                <a:cs typeface="+mn-cs"/>
              </a:endParaRPr>
            </a:p>
          </p:txBody>
        </p:sp>
        <p:sp>
          <p:nvSpPr>
            <p:cNvPr id="25643" name="Oval 43">
              <a:extLst>
                <a:ext uri="{FF2B5EF4-FFF2-40B4-BE49-F238E27FC236}">
                  <a16:creationId xmlns:a16="http://schemas.microsoft.com/office/drawing/2014/main" id="{F3B5A1A0-1317-4FA9-A702-CE0D13A78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415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5644" name="Oval 44">
              <a:extLst>
                <a:ext uri="{FF2B5EF4-FFF2-40B4-BE49-F238E27FC236}">
                  <a16:creationId xmlns:a16="http://schemas.microsoft.com/office/drawing/2014/main" id="{78C02AE2-7F24-4857-B8F3-6FC42ABDC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2" y="1078"/>
              <a:ext cx="67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5645" name="Oval 45">
              <a:extLst>
                <a:ext uri="{FF2B5EF4-FFF2-40B4-BE49-F238E27FC236}">
                  <a16:creationId xmlns:a16="http://schemas.microsoft.com/office/drawing/2014/main" id="{B1A034D9-03A1-4103-BB9A-E6EF20E0C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" y="1078"/>
              <a:ext cx="68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graphicFrame>
          <p:nvGraphicFramePr>
            <p:cNvPr id="25646" name="Object 2">
              <a:extLst>
                <a:ext uri="{FF2B5EF4-FFF2-40B4-BE49-F238E27FC236}">
                  <a16:creationId xmlns:a16="http://schemas.microsoft.com/office/drawing/2014/main" id="{4B65F123-FBF0-4437-81E5-FB328363DA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342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Drawing" r:id="rId8" imgW="322494" imgH="307471" progId="">
                    <p:embed/>
                  </p:oleObj>
                </mc:Choice>
                <mc:Fallback>
                  <p:oleObj name="Drawing" r:id="rId8" imgW="322494" imgH="307471" progId="">
                    <p:embed/>
                    <p:pic>
                      <p:nvPicPr>
                        <p:cNvPr id="25646" name="Object 2">
                          <a:extLst>
                            <a:ext uri="{FF2B5EF4-FFF2-40B4-BE49-F238E27FC236}">
                              <a16:creationId xmlns:a16="http://schemas.microsoft.com/office/drawing/2014/main" id="{4B65F123-FBF0-4437-81E5-FB328363DA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342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47" name="Object 3">
              <a:extLst>
                <a:ext uri="{FF2B5EF4-FFF2-40B4-BE49-F238E27FC236}">
                  <a16:creationId xmlns:a16="http://schemas.microsoft.com/office/drawing/2014/main" id="{5012C2F3-0484-4038-9A0E-115B6DF53C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529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Drawing" r:id="rId10" imgW="322494" imgH="307471" progId="">
                    <p:embed/>
                  </p:oleObj>
                </mc:Choice>
                <mc:Fallback>
                  <p:oleObj name="Drawing" r:id="rId10" imgW="322494" imgH="307471" progId="">
                    <p:embed/>
                    <p:pic>
                      <p:nvPicPr>
                        <p:cNvPr id="25647" name="Object 3">
                          <a:extLst>
                            <a:ext uri="{FF2B5EF4-FFF2-40B4-BE49-F238E27FC236}">
                              <a16:creationId xmlns:a16="http://schemas.microsoft.com/office/drawing/2014/main" id="{5012C2F3-0484-4038-9A0E-115B6DF53C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529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5648" name="Picture 48" descr="layer 3 trans2">
              <a:extLst>
                <a:ext uri="{FF2B5EF4-FFF2-40B4-BE49-F238E27FC236}">
                  <a16:creationId xmlns:a16="http://schemas.microsoft.com/office/drawing/2014/main" id="{F6A036CE-86BF-4826-A765-13EDC19A1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" y="343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49" name="Picture 49" descr="layer 3 trans2">
              <a:extLst>
                <a:ext uri="{FF2B5EF4-FFF2-40B4-BE49-F238E27FC236}">
                  <a16:creationId xmlns:a16="http://schemas.microsoft.com/office/drawing/2014/main" id="{795F5BB0-9AD3-47EF-A5FE-C82525EBF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9" y="528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3" name="Picture 50" descr="layer 7 trans">
            <a:extLst>
              <a:ext uri="{FF2B5EF4-FFF2-40B4-BE49-F238E27FC236}">
                <a16:creationId xmlns:a16="http://schemas.microsoft.com/office/drawing/2014/main" id="{AC204675-DA83-4C17-9C5F-37CB4CD7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85" y="1541860"/>
            <a:ext cx="563165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1" descr="layer 7 trans">
            <a:extLst>
              <a:ext uri="{FF2B5EF4-FFF2-40B4-BE49-F238E27FC236}">
                <a16:creationId xmlns:a16="http://schemas.microsoft.com/office/drawing/2014/main" id="{C1875292-A41F-485A-A6C6-5097FA72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540669"/>
            <a:ext cx="563166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Oval 53">
            <a:extLst>
              <a:ext uri="{FF2B5EF4-FFF2-40B4-BE49-F238E27FC236}">
                <a16:creationId xmlns:a16="http://schemas.microsoft.com/office/drawing/2014/main" id="{A47E8FF9-7461-40F5-A62A-D6A567690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1" y="1326357"/>
            <a:ext cx="2056209" cy="803672"/>
          </a:xfrm>
          <a:prstGeom prst="ellipse">
            <a:avLst/>
          </a:prstGeom>
          <a:noFill/>
          <a:ln w="57150" cap="rnd" algn="ctr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pic>
        <p:nvPicPr>
          <p:cNvPr id="25631" name="Picture 59" descr="blade in trans">
            <a:extLst>
              <a:ext uri="{FF2B5EF4-FFF2-40B4-BE49-F238E27FC236}">
                <a16:creationId xmlns:a16="http://schemas.microsoft.com/office/drawing/2014/main" id="{A162B33B-1517-467C-9B7C-15BE30143AA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2462213"/>
            <a:ext cx="1678781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36">
            <a:extLst>
              <a:ext uri="{FF2B5EF4-FFF2-40B4-BE49-F238E27FC236}">
                <a16:creationId xmlns:a16="http://schemas.microsoft.com/office/drawing/2014/main" id="{630B88B7-4567-4748-97AA-03D1A8460859}"/>
              </a:ext>
            </a:extLst>
          </p:cNvPr>
          <p:cNvGrpSpPr>
            <a:grpSpLocks/>
          </p:cNvGrpSpPr>
          <p:nvPr/>
        </p:nvGrpSpPr>
        <p:grpSpPr bwMode="auto">
          <a:xfrm>
            <a:off x="5326857" y="1504952"/>
            <a:ext cx="2612231" cy="840522"/>
            <a:chOff x="6313250" y="2696313"/>
            <a:chExt cx="3484023" cy="1119996"/>
          </a:xfrm>
        </p:grpSpPr>
        <p:sp>
          <p:nvSpPr>
            <p:cNvPr id="58" name="Text Box 98">
              <a:extLst>
                <a:ext uri="{FF2B5EF4-FFF2-40B4-BE49-F238E27FC236}">
                  <a16:creationId xmlns:a16="http://schemas.microsoft.com/office/drawing/2014/main" id="{E583F4B5-D38C-42A4-9785-2749FD6EB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3289" y="2709005"/>
              <a:ext cx="2273984" cy="11073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Riscos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Segurança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.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Complexidade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continuada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cabos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operacionais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espaço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físico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</p:txBody>
        </p:sp>
        <p:pic>
          <p:nvPicPr>
            <p:cNvPr id="25635" name="Isosceles Triangle 58">
              <a:extLst>
                <a:ext uri="{FF2B5EF4-FFF2-40B4-BE49-F238E27FC236}">
                  <a16:creationId xmlns:a16="http://schemas.microsoft.com/office/drawing/2014/main" id="{42451F98-08BC-47F0-8181-C898B2FD98D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250" y="2696313"/>
              <a:ext cx="1121797" cy="493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64EA91BD-F095-4473-B1F8-473B96304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541" y="638175"/>
            <a:ext cx="2491978" cy="652463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sz="1800" dirty="0" err="1">
                <a:solidFill>
                  <a:schemeClr val="tx1"/>
                </a:solidFill>
              </a:rPr>
              <a:t>Desafios</a:t>
            </a:r>
            <a:r>
              <a:rPr lang="en-US" sz="1800" dirty="0">
                <a:solidFill>
                  <a:schemeClr val="tx1"/>
                </a:solidFill>
              </a:rPr>
              <a:t> de TI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00069 0.194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3.33333E-6 0.1907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2.96296E-6 L 0.00139 0.1916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62535E-6 L 1.11022E-16 0.2254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5" grpId="0" animBg="1"/>
      <p:bldP spid="55" grpId="1" animBg="1"/>
      <p:bldP spid="5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2">
            <a:extLst>
              <a:ext uri="{FF2B5EF4-FFF2-40B4-BE49-F238E27FC236}">
                <a16:creationId xmlns:a16="http://schemas.microsoft.com/office/drawing/2014/main" id="{F31DB895-F48B-40DB-9843-D1093B895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pt-BR" sz="900">
              <a:solidFill>
                <a:srgbClr val="898989"/>
              </a:solidFill>
            </a:endParaRPr>
          </a:p>
        </p:txBody>
      </p:sp>
      <p:grpSp>
        <p:nvGrpSpPr>
          <p:cNvPr id="26627" name="Group 33">
            <a:extLst>
              <a:ext uri="{FF2B5EF4-FFF2-40B4-BE49-F238E27FC236}">
                <a16:creationId xmlns:a16="http://schemas.microsoft.com/office/drawing/2014/main" id="{613C90EA-1D67-4920-B760-5D1C31B95B68}"/>
              </a:ext>
            </a:extLst>
          </p:cNvPr>
          <p:cNvGrpSpPr>
            <a:grpSpLocks/>
          </p:cNvGrpSpPr>
          <p:nvPr/>
        </p:nvGrpSpPr>
        <p:grpSpPr bwMode="auto">
          <a:xfrm>
            <a:off x="3943350" y="1541860"/>
            <a:ext cx="2981325" cy="994172"/>
            <a:chOff x="2365" y="262"/>
            <a:chExt cx="2504" cy="835"/>
          </a:xfrm>
        </p:grpSpPr>
        <p:grpSp>
          <p:nvGrpSpPr>
            <p:cNvPr id="26676" name="Group 34">
              <a:extLst>
                <a:ext uri="{FF2B5EF4-FFF2-40B4-BE49-F238E27FC236}">
                  <a16:creationId xmlns:a16="http://schemas.microsoft.com/office/drawing/2014/main" id="{392812B3-4367-4B0E-A31A-F0856B9B7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" y="262"/>
              <a:ext cx="558" cy="512"/>
              <a:chOff x="2201" y="3386"/>
              <a:chExt cx="1131" cy="677"/>
            </a:xfrm>
          </p:grpSpPr>
          <p:sp>
            <p:nvSpPr>
              <p:cNvPr id="26688" name="Oval 35">
                <a:extLst>
                  <a:ext uri="{FF2B5EF4-FFF2-40B4-BE49-F238E27FC236}">
                    <a16:creationId xmlns:a16="http://schemas.microsoft.com/office/drawing/2014/main" id="{F7BC0B9B-EAF1-459E-B911-B00790A0C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6689" name="Oval 36">
                <a:extLst>
                  <a:ext uri="{FF2B5EF4-FFF2-40B4-BE49-F238E27FC236}">
                    <a16:creationId xmlns:a16="http://schemas.microsoft.com/office/drawing/2014/main" id="{6B666ED7-9D68-481E-A9BF-98940F117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sp>
          <p:nvSpPr>
            <p:cNvPr id="26677" name="Text Box 37">
              <a:extLst>
                <a:ext uri="{FF2B5EF4-FFF2-40B4-BE49-F238E27FC236}">
                  <a16:creationId xmlns:a16="http://schemas.microsoft.com/office/drawing/2014/main" id="{51694675-C9C9-403C-9BA1-7318A9E423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" y="360"/>
              <a:ext cx="3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Public Internet/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Intranet Clients</a:t>
              </a:r>
            </a:p>
          </p:txBody>
        </p:sp>
        <p:sp>
          <p:nvSpPr>
            <p:cNvPr id="26678" name="Text Box 38">
              <a:extLst>
                <a:ext uri="{FF2B5EF4-FFF2-40B4-BE49-F238E27FC236}">
                  <a16:creationId xmlns:a16="http://schemas.microsoft.com/office/drawing/2014/main" id="{C75B99AB-2CA8-4C8D-9248-7795AC7D3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" y="715"/>
              <a:ext cx="36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Routers (Layer 3 Switches)</a:t>
              </a:r>
            </a:p>
          </p:txBody>
        </p:sp>
        <p:sp>
          <p:nvSpPr>
            <p:cNvPr id="26679" name="Text Box 39">
              <a:extLst>
                <a:ext uri="{FF2B5EF4-FFF2-40B4-BE49-F238E27FC236}">
                  <a16:creationId xmlns:a16="http://schemas.microsoft.com/office/drawing/2014/main" id="{2DC0DA98-C85B-48DB-911F-BC8D3C689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739"/>
              <a:ext cx="31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Firewalls</a:t>
              </a:r>
            </a:p>
          </p:txBody>
        </p:sp>
        <p:sp>
          <p:nvSpPr>
            <p:cNvPr id="26680" name="Freeform 40">
              <a:extLst>
                <a:ext uri="{FF2B5EF4-FFF2-40B4-BE49-F238E27FC236}">
                  <a16:creationId xmlns:a16="http://schemas.microsoft.com/office/drawing/2014/main" id="{E9247776-9E8F-4510-B202-BAEB74500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" y="624"/>
              <a:ext cx="1114" cy="473"/>
            </a:xfrm>
            <a:custGeom>
              <a:avLst/>
              <a:gdLst>
                <a:gd name="T0" fmla="*/ 75 w 1167"/>
                <a:gd name="T1" fmla="*/ 0 h 579"/>
                <a:gd name="T2" fmla="*/ 0 w 1167"/>
                <a:gd name="T3" fmla="*/ 0 h 579"/>
                <a:gd name="T4" fmla="*/ 0 w 1167"/>
                <a:gd name="T5" fmla="*/ 2 h 579"/>
                <a:gd name="T6" fmla="*/ 0 60000 65536"/>
                <a:gd name="T7" fmla="*/ 0 60000 65536"/>
                <a:gd name="T8" fmla="*/ 0 60000 65536"/>
                <a:gd name="T9" fmla="*/ 0 w 1167"/>
                <a:gd name="T10" fmla="*/ 0 h 579"/>
                <a:gd name="T11" fmla="*/ 1167 w 1167"/>
                <a:gd name="T12" fmla="*/ 579 h 5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7" h="579">
                  <a:moveTo>
                    <a:pt x="1167" y="0"/>
                  </a:moveTo>
                  <a:lnTo>
                    <a:pt x="0" y="0"/>
                  </a:lnTo>
                  <a:lnTo>
                    <a:pt x="0" y="57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6681" name="Oval 41">
              <a:extLst>
                <a:ext uri="{FF2B5EF4-FFF2-40B4-BE49-F238E27FC236}">
                  <a16:creationId xmlns:a16="http://schemas.microsoft.com/office/drawing/2014/main" id="{B165EA34-DC98-4F74-8827-F3B8D03FA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588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12" name="Freeform 42">
              <a:extLst>
                <a:ext uri="{FF2B5EF4-FFF2-40B4-BE49-F238E27FC236}">
                  <a16:creationId xmlns:a16="http://schemas.microsoft.com/office/drawing/2014/main" id="{821E0B3D-3EBB-4340-8439-A5CBB2D5D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" y="444"/>
              <a:ext cx="1919" cy="642"/>
            </a:xfrm>
            <a:custGeom>
              <a:avLst/>
              <a:gdLst>
                <a:gd name="T0" fmla="*/ 1154 w 2089"/>
                <a:gd name="T1" fmla="*/ 0 h 769"/>
                <a:gd name="T2" fmla="*/ 0 w 2089"/>
                <a:gd name="T3" fmla="*/ 0 h 769"/>
                <a:gd name="T4" fmla="*/ 0 w 2089"/>
                <a:gd name="T5" fmla="*/ 217 h 769"/>
                <a:gd name="T6" fmla="*/ 0 60000 65536"/>
                <a:gd name="T7" fmla="*/ 0 60000 65536"/>
                <a:gd name="T8" fmla="*/ 0 60000 65536"/>
                <a:gd name="T9" fmla="*/ 0 w 2089"/>
                <a:gd name="T10" fmla="*/ 0 h 769"/>
                <a:gd name="T11" fmla="*/ 2089 w 2089"/>
                <a:gd name="T12" fmla="*/ 769 h 7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9" h="769">
                  <a:moveTo>
                    <a:pt x="2089" y="0"/>
                  </a:moveTo>
                  <a:lnTo>
                    <a:pt x="0" y="0"/>
                  </a:lnTo>
                  <a:lnTo>
                    <a:pt x="0" y="76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NZ" sz="1050">
                <a:ln w="12700">
                  <a:solidFill>
                    <a:schemeClr val="tx1"/>
                  </a:solidFill>
                </a:ln>
                <a:latin typeface="+mn-lt"/>
                <a:cs typeface="+mn-cs"/>
              </a:endParaRPr>
            </a:p>
          </p:txBody>
        </p:sp>
        <p:sp>
          <p:nvSpPr>
            <p:cNvPr id="26683" name="Oval 43">
              <a:extLst>
                <a:ext uri="{FF2B5EF4-FFF2-40B4-BE49-F238E27FC236}">
                  <a16:creationId xmlns:a16="http://schemas.microsoft.com/office/drawing/2014/main" id="{151A40B1-65E9-448B-901D-4BE142154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415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graphicFrame>
          <p:nvGraphicFramePr>
            <p:cNvPr id="26684" name="Object 2">
              <a:extLst>
                <a:ext uri="{FF2B5EF4-FFF2-40B4-BE49-F238E27FC236}">
                  <a16:creationId xmlns:a16="http://schemas.microsoft.com/office/drawing/2014/main" id="{3DB790D3-C3A9-4DA6-BF3B-7EAF48E684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342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7" name="Drawing" r:id="rId3" imgW="322494" imgH="307471" progId="">
                    <p:embed/>
                  </p:oleObj>
                </mc:Choice>
                <mc:Fallback>
                  <p:oleObj name="Drawing" r:id="rId3" imgW="322494" imgH="307471" progId="">
                    <p:embed/>
                    <p:pic>
                      <p:nvPicPr>
                        <p:cNvPr id="26684" name="Object 2">
                          <a:extLst>
                            <a:ext uri="{FF2B5EF4-FFF2-40B4-BE49-F238E27FC236}">
                              <a16:creationId xmlns:a16="http://schemas.microsoft.com/office/drawing/2014/main" id="{3DB790D3-C3A9-4DA6-BF3B-7EAF48E684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342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85" name="Object 3">
              <a:extLst>
                <a:ext uri="{FF2B5EF4-FFF2-40B4-BE49-F238E27FC236}">
                  <a16:creationId xmlns:a16="http://schemas.microsoft.com/office/drawing/2014/main" id="{A9967AE6-D896-4C44-9021-5B29EA5EFA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529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8" name="Drawing" r:id="rId5" imgW="322494" imgH="307471" progId="">
                    <p:embed/>
                  </p:oleObj>
                </mc:Choice>
                <mc:Fallback>
                  <p:oleObj name="Drawing" r:id="rId5" imgW="322494" imgH="307471" progId="">
                    <p:embed/>
                    <p:pic>
                      <p:nvPicPr>
                        <p:cNvPr id="26685" name="Object 3">
                          <a:extLst>
                            <a:ext uri="{FF2B5EF4-FFF2-40B4-BE49-F238E27FC236}">
                              <a16:creationId xmlns:a16="http://schemas.microsoft.com/office/drawing/2014/main" id="{A9967AE6-D896-4C44-9021-5B29EA5EFA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529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686" name="Picture 48" descr="layer 3 trans2">
              <a:extLst>
                <a:ext uri="{FF2B5EF4-FFF2-40B4-BE49-F238E27FC236}">
                  <a16:creationId xmlns:a16="http://schemas.microsoft.com/office/drawing/2014/main" id="{7CA0E6F0-442E-4707-B73E-251BAE470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" y="343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87" name="Picture 49" descr="layer 3 trans2">
              <a:extLst>
                <a:ext uri="{FF2B5EF4-FFF2-40B4-BE49-F238E27FC236}">
                  <a16:creationId xmlns:a16="http://schemas.microsoft.com/office/drawing/2014/main" id="{143E60B7-8AC8-43EE-82BF-455844D17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9" y="528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Line 2">
            <a:extLst>
              <a:ext uri="{FF2B5EF4-FFF2-40B4-BE49-F238E27FC236}">
                <a16:creationId xmlns:a16="http://schemas.microsoft.com/office/drawing/2014/main" id="{1C5D9F39-27FD-45D9-927B-647596937F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99260" y="2965847"/>
            <a:ext cx="291703" cy="471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" name="Text Box 3">
            <a:extLst>
              <a:ext uri="{FF2B5EF4-FFF2-40B4-BE49-F238E27FC236}">
                <a16:creationId xmlns:a16="http://schemas.microsoft.com/office/drawing/2014/main" id="{4B51B995-AEDE-47CA-98A1-EC1F79553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6" y="3477817"/>
            <a:ext cx="411956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sp>
        <p:nvSpPr>
          <p:cNvPr id="22" name="Line 4">
            <a:extLst>
              <a:ext uri="{FF2B5EF4-FFF2-40B4-BE49-F238E27FC236}">
                <a16:creationId xmlns:a16="http://schemas.microsoft.com/office/drawing/2014/main" id="{EFE4382B-0B0F-41DE-9B8A-DA6DC30B49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4781" y="2963466"/>
            <a:ext cx="1138238" cy="4631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" name="Line 5">
            <a:extLst>
              <a:ext uri="{FF2B5EF4-FFF2-40B4-BE49-F238E27FC236}">
                <a16:creationId xmlns:a16="http://schemas.microsoft.com/office/drawing/2014/main" id="{E27BE2C5-1AD8-4E38-A53E-23E5F7AF5C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3351" y="2965848"/>
            <a:ext cx="384572" cy="4548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4" name="Line 6">
            <a:extLst>
              <a:ext uri="{FF2B5EF4-FFF2-40B4-BE49-F238E27FC236}">
                <a16:creationId xmlns:a16="http://schemas.microsoft.com/office/drawing/2014/main" id="{0F59ACE9-BA4A-44A9-B62F-C9CD6DEA14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744" y="3618310"/>
            <a:ext cx="910829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6633" name="Line 7">
            <a:extLst>
              <a:ext uri="{FF2B5EF4-FFF2-40B4-BE49-F238E27FC236}">
                <a16:creationId xmlns:a16="http://schemas.microsoft.com/office/drawing/2014/main" id="{11366291-474A-4FA5-8A63-3C918F1FBE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9544" y="3639742"/>
            <a:ext cx="0" cy="410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6" name="Text Box 8">
            <a:extLst>
              <a:ext uri="{FF2B5EF4-FFF2-40B4-BE49-F238E27FC236}">
                <a16:creationId xmlns:a16="http://schemas.microsoft.com/office/drawing/2014/main" id="{4364FA79-9D07-49A7-B88F-7A5C03BA9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910" y="3956448"/>
            <a:ext cx="433388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Networks</a:t>
            </a:r>
          </a:p>
        </p:txBody>
      </p:sp>
      <p:sp>
        <p:nvSpPr>
          <p:cNvPr id="27" name="Line 9">
            <a:extLst>
              <a:ext uri="{FF2B5EF4-FFF2-40B4-BE49-F238E27FC236}">
                <a16:creationId xmlns:a16="http://schemas.microsoft.com/office/drawing/2014/main" id="{AC63B173-1563-4267-9EF1-F7272E4C92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1204" y="3602831"/>
            <a:ext cx="910828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8" name="Line 10">
            <a:extLst>
              <a:ext uri="{FF2B5EF4-FFF2-40B4-BE49-F238E27FC236}">
                <a16:creationId xmlns:a16="http://schemas.microsoft.com/office/drawing/2014/main" id="{1BD19017-FB7B-4803-8217-4E84C19A5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544" y="4055269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9" name="Line 11">
            <a:extLst>
              <a:ext uri="{FF2B5EF4-FFF2-40B4-BE49-F238E27FC236}">
                <a16:creationId xmlns:a16="http://schemas.microsoft.com/office/drawing/2014/main" id="{AD27BAD2-67D1-47E5-8308-7B951CE5F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3235" y="4079081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6638" name="Line 12">
            <a:extLst>
              <a:ext uri="{FF2B5EF4-FFF2-40B4-BE49-F238E27FC236}">
                <a16:creationId xmlns:a16="http://schemas.microsoft.com/office/drawing/2014/main" id="{FB9B43B9-11C2-49CE-ACDB-3F97DB43B0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2760" y="3631406"/>
            <a:ext cx="0" cy="4107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E3786D0A-4B16-4B88-98B6-E527687F24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403" y="2983707"/>
            <a:ext cx="12799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2" name="Line 14">
            <a:extLst>
              <a:ext uri="{FF2B5EF4-FFF2-40B4-BE49-F238E27FC236}">
                <a16:creationId xmlns:a16="http://schemas.microsoft.com/office/drawing/2014/main" id="{E49A61C7-5142-420D-8399-BB3B8F02BAD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11254" y="2964656"/>
            <a:ext cx="611981" cy="461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BCF1197A-E8B7-4C6E-BDD4-2D2A972BAE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4906" y="2958703"/>
            <a:ext cx="148829" cy="4702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4" name="Line 17">
            <a:extLst>
              <a:ext uri="{FF2B5EF4-FFF2-40B4-BE49-F238E27FC236}">
                <a16:creationId xmlns:a16="http://schemas.microsoft.com/office/drawing/2014/main" id="{22CD3856-B8D8-414F-9C69-44B9852B6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9663" y="3011091"/>
            <a:ext cx="3572" cy="10703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5" name="Line 18">
            <a:extLst>
              <a:ext uri="{FF2B5EF4-FFF2-40B4-BE49-F238E27FC236}">
                <a16:creationId xmlns:a16="http://schemas.microsoft.com/office/drawing/2014/main" id="{1F1B9B4B-5870-48E5-9C76-22B91107F4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7163" y="2984898"/>
            <a:ext cx="3572" cy="10739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grpSp>
        <p:nvGrpSpPr>
          <p:cNvPr id="5" name="Group 33">
            <a:extLst>
              <a:ext uri="{FF2B5EF4-FFF2-40B4-BE49-F238E27FC236}">
                <a16:creationId xmlns:a16="http://schemas.microsoft.com/office/drawing/2014/main" id="{B87F6DB3-12D7-404B-819F-7FCFFFE7DA78}"/>
              </a:ext>
            </a:extLst>
          </p:cNvPr>
          <p:cNvGrpSpPr>
            <a:grpSpLocks/>
          </p:cNvGrpSpPr>
          <p:nvPr/>
        </p:nvGrpSpPr>
        <p:grpSpPr bwMode="auto">
          <a:xfrm>
            <a:off x="3775472" y="4229100"/>
            <a:ext cx="1346597" cy="806054"/>
            <a:chOff x="2214" y="3397"/>
            <a:chExt cx="1131" cy="677"/>
          </a:xfrm>
        </p:grpSpPr>
        <p:grpSp>
          <p:nvGrpSpPr>
            <p:cNvPr id="26669" name="Group 34">
              <a:extLst>
                <a:ext uri="{FF2B5EF4-FFF2-40B4-BE49-F238E27FC236}">
                  <a16:creationId xmlns:a16="http://schemas.microsoft.com/office/drawing/2014/main" id="{E80B0D30-BD66-4246-A897-BA5C01E9D4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4" y="3397"/>
              <a:ext cx="1131" cy="677"/>
              <a:chOff x="2201" y="3386"/>
              <a:chExt cx="1131" cy="677"/>
            </a:xfrm>
          </p:grpSpPr>
          <p:sp>
            <p:nvSpPr>
              <p:cNvPr id="26674" name="Oval 35">
                <a:extLst>
                  <a:ext uri="{FF2B5EF4-FFF2-40B4-BE49-F238E27FC236}">
                    <a16:creationId xmlns:a16="http://schemas.microsoft.com/office/drawing/2014/main" id="{90D89AEF-39FA-41E1-B378-78DC910DB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6675" name="Oval 36">
                <a:extLst>
                  <a:ext uri="{FF2B5EF4-FFF2-40B4-BE49-F238E27FC236}">
                    <a16:creationId xmlns:a16="http://schemas.microsoft.com/office/drawing/2014/main" id="{696500CA-6615-44A4-81FC-E3B7E2A0B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rgbClr val="B6CAF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pic>
          <p:nvPicPr>
            <p:cNvPr id="26670" name="Picture 37" descr="fastt 600 right trans">
              <a:extLst>
                <a:ext uri="{FF2B5EF4-FFF2-40B4-BE49-F238E27FC236}">
                  <a16:creationId xmlns:a16="http://schemas.microsoft.com/office/drawing/2014/main" id="{CC5B56C7-2404-4165-BC8F-3742DDB0B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" y="3845"/>
              <a:ext cx="51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71" name="Text Box 38">
              <a:extLst>
                <a:ext uri="{FF2B5EF4-FFF2-40B4-BE49-F238E27FC236}">
                  <a16:creationId xmlns:a16="http://schemas.microsoft.com/office/drawing/2014/main" id="{CA8F9924-9E83-46A5-A452-A7F1EBEE4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6" y="3512"/>
              <a:ext cx="32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1200">
                  <a:solidFill>
                    <a:srgbClr val="000000"/>
                  </a:solidFill>
                  <a:ea typeface="Gulim" panose="020B0600000101010101" pitchFamily="34" charset="-127"/>
                </a:rPr>
                <a:t>SAN</a:t>
              </a:r>
            </a:p>
          </p:txBody>
        </p:sp>
        <p:pic>
          <p:nvPicPr>
            <p:cNvPr id="26672" name="Picture 39" descr="fastt 700 center trans">
              <a:extLst>
                <a:ext uri="{FF2B5EF4-FFF2-40B4-BE49-F238E27FC236}">
                  <a16:creationId xmlns:a16="http://schemas.microsoft.com/office/drawing/2014/main" id="{7E111FFA-3DD5-4A94-9F67-A0CDC8D86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3519"/>
              <a:ext cx="28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73" name="Picture 40" descr="ESS trans3">
              <a:extLst>
                <a:ext uri="{FF2B5EF4-FFF2-40B4-BE49-F238E27FC236}">
                  <a16:creationId xmlns:a16="http://schemas.microsoft.com/office/drawing/2014/main" id="{89E5BA97-F51A-4632-95C3-FF7E97DA6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" y="3418"/>
              <a:ext cx="322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4" name="Picture 41" descr="san switch f16 trans">
            <a:extLst>
              <a:ext uri="{FF2B5EF4-FFF2-40B4-BE49-F238E27FC236}">
                <a16:creationId xmlns:a16="http://schemas.microsoft.com/office/drawing/2014/main" id="{335123CC-B98A-4A8E-B508-16974107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851672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2" descr="san switch f16 trans">
            <a:extLst>
              <a:ext uri="{FF2B5EF4-FFF2-40B4-BE49-F238E27FC236}">
                <a16:creationId xmlns:a16="http://schemas.microsoft.com/office/drawing/2014/main" id="{A28554BE-FD1B-4B86-92BE-3083479A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73" y="3388519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3" descr="san switch f16 trans">
            <a:extLst>
              <a:ext uri="{FF2B5EF4-FFF2-40B4-BE49-F238E27FC236}">
                <a16:creationId xmlns:a16="http://schemas.microsoft.com/office/drawing/2014/main" id="{082D754F-4EF8-4644-B33B-9F45277C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69" y="3388519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4" descr="san switch f16 trans">
            <a:extLst>
              <a:ext uri="{FF2B5EF4-FFF2-40B4-BE49-F238E27FC236}">
                <a16:creationId xmlns:a16="http://schemas.microsoft.com/office/drawing/2014/main" id="{C2703FEF-2AB5-4EC4-A671-E2D8119E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82" y="3851672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Oval 45">
            <a:extLst>
              <a:ext uri="{FF2B5EF4-FFF2-40B4-BE49-F238E27FC236}">
                <a16:creationId xmlns:a16="http://schemas.microsoft.com/office/drawing/2014/main" id="{BDEACEF2-BC54-454E-B88D-726D449DB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141" y="3255169"/>
            <a:ext cx="2056209" cy="1097756"/>
          </a:xfrm>
          <a:prstGeom prst="ellipse">
            <a:avLst/>
          </a:prstGeom>
          <a:noFill/>
          <a:ln w="57150" cap="rnd" algn="ctr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pic>
        <p:nvPicPr>
          <p:cNvPr id="26650" name="Picture 59" descr="blade in trans">
            <a:extLst>
              <a:ext uri="{FF2B5EF4-FFF2-40B4-BE49-F238E27FC236}">
                <a16:creationId xmlns:a16="http://schemas.microsoft.com/office/drawing/2014/main" id="{61A92258-94FD-4842-8BD9-8562FD6CE09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2462213"/>
            <a:ext cx="1678781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36">
            <a:extLst>
              <a:ext uri="{FF2B5EF4-FFF2-40B4-BE49-F238E27FC236}">
                <a16:creationId xmlns:a16="http://schemas.microsoft.com/office/drawing/2014/main" id="{19CAE2E7-E458-4756-9D3E-E0ECD2031BF5}"/>
              </a:ext>
            </a:extLst>
          </p:cNvPr>
          <p:cNvGrpSpPr>
            <a:grpSpLocks/>
          </p:cNvGrpSpPr>
          <p:nvPr/>
        </p:nvGrpSpPr>
        <p:grpSpPr bwMode="auto">
          <a:xfrm>
            <a:off x="5235178" y="3356373"/>
            <a:ext cx="2614613" cy="1007911"/>
            <a:chOff x="6310784" y="2694340"/>
            <a:chExt cx="3486488" cy="1342256"/>
          </a:xfrm>
        </p:grpSpPr>
        <p:sp>
          <p:nvSpPr>
            <p:cNvPr id="51" name="Text Box 98">
              <a:extLst>
                <a:ext uri="{FF2B5EF4-FFF2-40B4-BE49-F238E27FC236}">
                  <a16:creationId xmlns:a16="http://schemas.microsoft.com/office/drawing/2014/main" id="{678ADAC5-3619-4BB7-9ADE-EF8532800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3752" y="2708609"/>
              <a:ext cx="2273520" cy="132798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Complexidade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Riscos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Cabos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Fibra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Ótica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Transceivers =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Operacionais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Riscos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Gerenciamento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descentralizado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.</a:t>
              </a:r>
            </a:p>
          </p:txBody>
        </p:sp>
        <p:pic>
          <p:nvPicPr>
            <p:cNvPr id="26668" name="Isosceles Triangle 52">
              <a:extLst>
                <a:ext uri="{FF2B5EF4-FFF2-40B4-BE49-F238E27FC236}">
                  <a16:creationId xmlns:a16="http://schemas.microsoft.com/office/drawing/2014/main" id="{E699E91C-A294-452D-8AEA-B9B0796A320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0784" y="2694340"/>
              <a:ext cx="1121797" cy="493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" name="Title 1">
            <a:extLst>
              <a:ext uri="{FF2B5EF4-FFF2-40B4-BE49-F238E27FC236}">
                <a16:creationId xmlns:a16="http://schemas.microsoft.com/office/drawing/2014/main" id="{06FD8A99-848F-469C-AD2F-43CCE2F17B9F}"/>
              </a:ext>
            </a:extLst>
          </p:cNvPr>
          <p:cNvSpPr txBox="1">
            <a:spLocks/>
          </p:cNvSpPr>
          <p:nvPr/>
        </p:nvSpPr>
        <p:spPr bwMode="auto">
          <a:xfrm>
            <a:off x="1277541" y="638175"/>
            <a:ext cx="2491978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Desafios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TI</a:t>
            </a:r>
          </a:p>
        </p:txBody>
      </p:sp>
      <p:grpSp>
        <p:nvGrpSpPr>
          <p:cNvPr id="8" name="Grupo 67">
            <a:extLst>
              <a:ext uri="{FF2B5EF4-FFF2-40B4-BE49-F238E27FC236}">
                <a16:creationId xmlns:a16="http://schemas.microsoft.com/office/drawing/2014/main" id="{5CC6DF97-2802-47A8-BDD0-C6F21D4DFCC8}"/>
              </a:ext>
            </a:extLst>
          </p:cNvPr>
          <p:cNvGrpSpPr>
            <a:grpSpLocks/>
          </p:cNvGrpSpPr>
          <p:nvPr/>
        </p:nvGrpSpPr>
        <p:grpSpPr bwMode="auto">
          <a:xfrm>
            <a:off x="1401366" y="1258492"/>
            <a:ext cx="1712119" cy="3298031"/>
            <a:chOff x="344488" y="1298575"/>
            <a:chExt cx="2283296" cy="4397375"/>
          </a:xfrm>
        </p:grpSpPr>
        <p:grpSp>
          <p:nvGrpSpPr>
            <p:cNvPr id="26654" name="Group 149">
              <a:extLst>
                <a:ext uri="{FF2B5EF4-FFF2-40B4-BE49-F238E27FC236}">
                  <a16:creationId xmlns:a16="http://schemas.microsoft.com/office/drawing/2014/main" id="{DB2BFE31-C8BB-4EED-81AB-5E21786756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488" y="1298575"/>
              <a:ext cx="2283296" cy="4397375"/>
              <a:chOff x="3111335" y="1422046"/>
              <a:chExt cx="2282944" cy="4396863"/>
            </a:xfrm>
          </p:grpSpPr>
          <p:grpSp>
            <p:nvGrpSpPr>
              <p:cNvPr id="26656" name="Group 148">
                <a:extLst>
                  <a:ext uri="{FF2B5EF4-FFF2-40B4-BE49-F238E27FC236}">
                    <a16:creationId xmlns:a16="http://schemas.microsoft.com/office/drawing/2014/main" id="{0B95231C-2C92-4925-A16F-E2E92C9F6A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11335" y="1555380"/>
                <a:ext cx="2282944" cy="4263529"/>
                <a:chOff x="296883" y="1496003"/>
                <a:chExt cx="2282944" cy="4263529"/>
              </a:xfrm>
            </p:grpSpPr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8AD60E26-D721-4749-8C6E-C55225878BEC}"/>
                    </a:ext>
                  </a:extLst>
                </p:cNvPr>
                <p:cNvSpPr/>
                <p:nvPr/>
              </p:nvSpPr>
              <p:spPr>
                <a:xfrm>
                  <a:off x="296883" y="1496003"/>
                  <a:ext cx="2268655" cy="4263529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NZ" sz="1050"/>
                </a:p>
              </p:txBody>
            </p:sp>
            <p:pic>
              <p:nvPicPr>
                <p:cNvPr id="26659" name="Picture 25">
                  <a:extLst>
                    <a:ext uri="{FF2B5EF4-FFF2-40B4-BE49-F238E27FC236}">
                      <a16:creationId xmlns:a16="http://schemas.microsoft.com/office/drawing/2014/main" id="{0A0A745D-49A6-4212-B999-30594848A5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3470" y="1973331"/>
                  <a:ext cx="269050" cy="2740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60" name="TextBox 144">
                  <a:extLst>
                    <a:ext uri="{FF2B5EF4-FFF2-40B4-BE49-F238E27FC236}">
                      <a16:creationId xmlns:a16="http://schemas.microsoft.com/office/drawing/2014/main" id="{383950C6-EE79-492F-853F-E03333B8FF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908" y="1888184"/>
                  <a:ext cx="1871919" cy="9847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NZ" altLang="pt-BR" sz="1050"/>
                    <a:t>Baixo risco de acesso físico indevido ao sistema. Maior Segurança </a:t>
                  </a:r>
                </a:p>
              </p:txBody>
            </p:sp>
            <p:pic>
              <p:nvPicPr>
                <p:cNvPr id="26661" name="Picture 25">
                  <a:extLst>
                    <a:ext uri="{FF2B5EF4-FFF2-40B4-BE49-F238E27FC236}">
                      <a16:creationId xmlns:a16="http://schemas.microsoft.com/office/drawing/2014/main" id="{2FBED62F-EA99-4B6F-BDF1-48B0F55D58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1492" y="2921336"/>
                  <a:ext cx="269050" cy="2740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62" name="TextBox 147">
                  <a:extLst>
                    <a:ext uri="{FF2B5EF4-FFF2-40B4-BE49-F238E27FC236}">
                      <a16:creationId xmlns:a16="http://schemas.microsoft.com/office/drawing/2014/main" id="{5F74349A-C6B0-435D-89D7-54D7BB9081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908" y="2850041"/>
                  <a:ext cx="1761720" cy="5539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NZ" altLang="pt-BR" sz="1050"/>
                    <a:t>Elimina 80% dos cabos de rede</a:t>
                  </a:r>
                </a:p>
              </p:txBody>
            </p:sp>
            <p:pic>
              <p:nvPicPr>
                <p:cNvPr id="26663" name="Picture 25">
                  <a:extLst>
                    <a:ext uri="{FF2B5EF4-FFF2-40B4-BE49-F238E27FC236}">
                      <a16:creationId xmlns:a16="http://schemas.microsoft.com/office/drawing/2014/main" id="{FE84CC07-930B-4D56-9CBC-2EA3E0FB8B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3367" y="3574509"/>
                  <a:ext cx="269050" cy="2740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64" name="TextBox 151">
                  <a:extLst>
                    <a:ext uri="{FF2B5EF4-FFF2-40B4-BE49-F238E27FC236}">
                      <a16:creationId xmlns:a16="http://schemas.microsoft.com/office/drawing/2014/main" id="{6109B259-0620-46CE-BDEB-21BE59CE69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908" y="3503215"/>
                  <a:ext cx="1799922" cy="7693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NZ" altLang="pt-BR" sz="1050"/>
                    <a:t>Economia de energia eliminando dispositivos externos</a:t>
                  </a:r>
                </a:p>
              </p:txBody>
            </p:sp>
            <p:pic>
              <p:nvPicPr>
                <p:cNvPr id="26665" name="Picture 25">
                  <a:extLst>
                    <a:ext uri="{FF2B5EF4-FFF2-40B4-BE49-F238E27FC236}">
                      <a16:creationId xmlns:a16="http://schemas.microsoft.com/office/drawing/2014/main" id="{21EC9190-1453-4102-B0C7-526C640451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133" y="4346404"/>
                  <a:ext cx="269050" cy="2740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66" name="TextBox 153">
                  <a:extLst>
                    <a:ext uri="{FF2B5EF4-FFF2-40B4-BE49-F238E27FC236}">
                      <a16:creationId xmlns:a16="http://schemas.microsoft.com/office/drawing/2014/main" id="{04BF3E14-A840-4FCB-AB00-FD1394E7C3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7908" y="4298861"/>
                  <a:ext cx="1799922" cy="5539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NZ" altLang="pt-BR" sz="1050"/>
                    <a:t>Tecnologias que evitam interrupções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6FBA0B-85DC-4976-96B8-77AB55CFBAB1}"/>
                  </a:ext>
                </a:extLst>
              </p:cNvPr>
              <p:cNvSpPr txBox="1"/>
              <p:nvPr/>
            </p:nvSpPr>
            <p:spPr>
              <a:xfrm>
                <a:off x="3479654" y="1422046"/>
                <a:ext cx="1520904" cy="338515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NZ" sz="1050" dirty="0" err="1">
                    <a:solidFill>
                      <a:schemeClr val="bg1"/>
                    </a:solidFill>
                  </a:rPr>
                  <a:t>Vantagens</a:t>
                </a:r>
                <a:endParaRPr lang="en-NZ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655" name="TextBox 146">
              <a:extLst>
                <a:ext uri="{FF2B5EF4-FFF2-40B4-BE49-F238E27FC236}">
                  <a16:creationId xmlns:a16="http://schemas.microsoft.com/office/drawing/2014/main" id="{6410B537-A75C-4EE7-95F7-227D49F60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36" y="4894263"/>
              <a:ext cx="216024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NZ" altLang="pt-BR" sz="1050">
                  <a:solidFill>
                    <a:srgbClr val="00B050"/>
                  </a:solidFill>
                </a:rPr>
                <a:t>A economia de energia paga a solução em até 3 anos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L 0.00017 -0.2231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7037E-7 L 0.00052 -0.1722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7037E-7 L 0.00052 -0.1597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59259E-6 L 0.00104 -0.2555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28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3.33333E-6 L 0.00052 -0.2527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35 0.0 L 0.00035 -0.12639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48" grpId="0" animBg="1"/>
      <p:bldP spid="48" grpId="1" animBg="1"/>
      <p:bldP spid="48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664CB56-8B29-9A47-8795-C0FFD8C37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542" y="763191"/>
            <a:ext cx="626864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Resumindo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sua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infraestrutura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enxuta</a:t>
            </a:r>
            <a:r>
              <a:rPr lang="en-US" sz="18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!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227FB3A9-6677-0441-803E-1A85CD83A55D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1073944"/>
            <a:ext cx="4839153" cy="3712369"/>
            <a:chOff x="725" y="854"/>
            <a:chExt cx="4912" cy="3801"/>
          </a:xfrm>
        </p:grpSpPr>
        <p:sp>
          <p:nvSpPr>
            <p:cNvPr id="8" name="Line 6">
              <a:extLst>
                <a:ext uri="{FF2B5EF4-FFF2-40B4-BE49-F238E27FC236}">
                  <a16:creationId xmlns:a16="http://schemas.microsoft.com/office/drawing/2014/main" id="{69A41A99-88F3-BE40-838E-3FB9210BE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2" y="3830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F19AAF6A-5FE7-3342-ACD9-B557AA2C0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54" y="2934"/>
              <a:ext cx="1075" cy="3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70A2FA90-C7DA-4D4B-A52D-FD3DE50C2A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2" y="2271"/>
              <a:ext cx="150" cy="5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8131C7E4-B232-4D45-9517-7D9CE3097F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3" y="3467"/>
              <a:ext cx="765" cy="3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pic>
          <p:nvPicPr>
            <p:cNvPr id="12" name="Picture 10" descr="HP DL140 trans">
              <a:extLst>
                <a:ext uri="{FF2B5EF4-FFF2-40B4-BE49-F238E27FC236}">
                  <a16:creationId xmlns:a16="http://schemas.microsoft.com/office/drawing/2014/main" id="{7E911E66-77D2-0B4A-93CD-EC9E39B53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5" y="2820"/>
              <a:ext cx="712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" descr="dell 1750 trans">
              <a:extLst>
                <a:ext uri="{FF2B5EF4-FFF2-40B4-BE49-F238E27FC236}">
                  <a16:creationId xmlns:a16="http://schemas.microsoft.com/office/drawing/2014/main" id="{356C0E84-B96E-524E-870F-2E155FD47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" y="2802"/>
              <a:ext cx="721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2" descr="HP DL380 trans">
              <a:extLst>
                <a:ext uri="{FF2B5EF4-FFF2-40B4-BE49-F238E27FC236}">
                  <a16:creationId xmlns:a16="http://schemas.microsoft.com/office/drawing/2014/main" id="{DE3F1C19-60FB-0C4A-9FBD-167507BF5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" y="2803"/>
              <a:ext cx="73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3" descr="x345 trans">
              <a:extLst>
                <a:ext uri="{FF2B5EF4-FFF2-40B4-BE49-F238E27FC236}">
                  <a16:creationId xmlns:a16="http://schemas.microsoft.com/office/drawing/2014/main" id="{FCA49EE8-89B2-BF40-8FCB-A5F8E9704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" y="2759"/>
              <a:ext cx="58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4" descr="sun v210 trans">
              <a:extLst>
                <a:ext uri="{FF2B5EF4-FFF2-40B4-BE49-F238E27FC236}">
                  <a16:creationId xmlns:a16="http://schemas.microsoft.com/office/drawing/2014/main" id="{F8A524F6-482F-FC44-8CE5-DEF3EE301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" y="2713"/>
              <a:ext cx="585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5" descr="front x box trans">
              <a:extLst>
                <a:ext uri="{FF2B5EF4-FFF2-40B4-BE49-F238E27FC236}">
                  <a16:creationId xmlns:a16="http://schemas.microsoft.com/office/drawing/2014/main" id="{6F77A0CA-FEBD-9B4F-88D0-F77A2D159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" y="2754"/>
              <a:ext cx="568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6" descr="p615 trans">
              <a:extLst>
                <a:ext uri="{FF2B5EF4-FFF2-40B4-BE49-F238E27FC236}">
                  <a16:creationId xmlns:a16="http://schemas.microsoft.com/office/drawing/2014/main" id="{0F7D2D85-98FB-E041-8B84-9D9E6404E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" y="2640"/>
              <a:ext cx="660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x255">
              <a:extLst>
                <a:ext uri="{FF2B5EF4-FFF2-40B4-BE49-F238E27FC236}">
                  <a16:creationId xmlns:a16="http://schemas.microsoft.com/office/drawing/2014/main" id="{58FA0C5D-B47F-184C-A7CB-02442B2BE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" y="2638"/>
              <a:ext cx="539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0E1A4102-C67E-C747-934D-F8BA070CE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" y="2808"/>
              <a:ext cx="66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21" name="Oval 19">
              <a:extLst>
                <a:ext uri="{FF2B5EF4-FFF2-40B4-BE49-F238E27FC236}">
                  <a16:creationId xmlns:a16="http://schemas.microsoft.com/office/drawing/2014/main" id="{75A1DF28-7015-2C45-B031-6F4B952AF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2919"/>
              <a:ext cx="67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0061CF1-9395-B346-AE15-EBD789ECE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" y="1985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32F2D8E7-85B7-CB46-9472-601813613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1" y="1979"/>
              <a:ext cx="0" cy="1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5100466E-DBBB-C544-9DBF-311E14404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2" y="1923"/>
              <a:ext cx="579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6F72B6FC-52F9-B146-90C4-51E74C874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7" y="1939"/>
              <a:ext cx="519" cy="27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B64A8498-14F7-E749-BA87-644F27027D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4" y="2277"/>
              <a:ext cx="1361" cy="5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7" name="Line 25">
              <a:extLst>
                <a:ext uri="{FF2B5EF4-FFF2-40B4-BE49-F238E27FC236}">
                  <a16:creationId xmlns:a16="http://schemas.microsoft.com/office/drawing/2014/main" id="{FC77CFB8-1562-874E-B07E-35C378BD4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5" y="2293"/>
              <a:ext cx="815" cy="54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214D3BD3-E037-154D-ADD9-17D42A311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60" y="2272"/>
              <a:ext cx="175" cy="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35A3673E-5282-2346-BCB8-4468F0D74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9" y="2269"/>
              <a:ext cx="378" cy="5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26EC221A-E304-B244-A39F-1B1035D7A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5" y="2297"/>
              <a:ext cx="965" cy="5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9EE1AADA-3F7A-F24C-962F-4B87783BB1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11" y="2277"/>
              <a:ext cx="1643" cy="5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2" name="Line 30">
              <a:extLst>
                <a:ext uri="{FF2B5EF4-FFF2-40B4-BE49-F238E27FC236}">
                  <a16:creationId xmlns:a16="http://schemas.microsoft.com/office/drawing/2014/main" id="{62F67941-5403-8A4A-BA4E-285ED7637B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0" y="2299"/>
              <a:ext cx="2071" cy="5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3" name="Line 31">
              <a:extLst>
                <a:ext uri="{FF2B5EF4-FFF2-40B4-BE49-F238E27FC236}">
                  <a16:creationId xmlns:a16="http://schemas.microsoft.com/office/drawing/2014/main" id="{E33AAD8E-2758-CF4C-8AC6-CA8655F3B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6" y="2284"/>
              <a:ext cx="2533" cy="5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4" name="Line 32">
              <a:extLst>
                <a:ext uri="{FF2B5EF4-FFF2-40B4-BE49-F238E27FC236}">
                  <a16:creationId xmlns:a16="http://schemas.microsoft.com/office/drawing/2014/main" id="{A69D1B2C-FAD3-9D42-94DE-A3C37D18F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6" y="2282"/>
              <a:ext cx="2291" cy="51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5" name="Line 33">
              <a:extLst>
                <a:ext uri="{FF2B5EF4-FFF2-40B4-BE49-F238E27FC236}">
                  <a16:creationId xmlns:a16="http://schemas.microsoft.com/office/drawing/2014/main" id="{CB8A5030-6391-A54C-808A-4DE4BB417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1" y="2297"/>
              <a:ext cx="1676" cy="5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6" name="Line 34">
              <a:extLst>
                <a:ext uri="{FF2B5EF4-FFF2-40B4-BE49-F238E27FC236}">
                  <a16:creationId xmlns:a16="http://schemas.microsoft.com/office/drawing/2014/main" id="{53EC7540-DDEA-3E4D-98CD-2253FF09BE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47" y="2289"/>
              <a:ext cx="1062" cy="52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7" name="Line 35">
              <a:extLst>
                <a:ext uri="{FF2B5EF4-FFF2-40B4-BE49-F238E27FC236}">
                  <a16:creationId xmlns:a16="http://schemas.microsoft.com/office/drawing/2014/main" id="{FBAA6CFE-6D36-864B-8958-7020F5CA1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4" y="2293"/>
              <a:ext cx="479" cy="5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8" name="Line 36">
              <a:extLst>
                <a:ext uri="{FF2B5EF4-FFF2-40B4-BE49-F238E27FC236}">
                  <a16:creationId xmlns:a16="http://schemas.microsoft.com/office/drawing/2014/main" id="{387F2545-2A59-1842-BCCF-1AC6B2092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6" y="2282"/>
              <a:ext cx="773" cy="5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39" name="Line 37">
              <a:extLst>
                <a:ext uri="{FF2B5EF4-FFF2-40B4-BE49-F238E27FC236}">
                  <a16:creationId xmlns:a16="http://schemas.microsoft.com/office/drawing/2014/main" id="{E0D73FC4-5AEB-0A47-950F-84FBC5DC9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8" y="2291"/>
              <a:ext cx="1213" cy="50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40" name="Line 38">
              <a:extLst>
                <a:ext uri="{FF2B5EF4-FFF2-40B4-BE49-F238E27FC236}">
                  <a16:creationId xmlns:a16="http://schemas.microsoft.com/office/drawing/2014/main" id="{91FEC5B3-BEAE-4B48-8030-C455A5FF3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2287"/>
              <a:ext cx="1634" cy="5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786CE9AC-23A3-9E45-9C5D-DE52DC762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" y="2768"/>
              <a:ext cx="67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2" name="Oval 40">
              <a:extLst>
                <a:ext uri="{FF2B5EF4-FFF2-40B4-BE49-F238E27FC236}">
                  <a16:creationId xmlns:a16="http://schemas.microsoft.com/office/drawing/2014/main" id="{8FFCED50-A8C3-CA48-8EB3-37B6E3BC8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2784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3" name="Oval 41">
              <a:extLst>
                <a:ext uri="{FF2B5EF4-FFF2-40B4-BE49-F238E27FC236}">
                  <a16:creationId xmlns:a16="http://schemas.microsoft.com/office/drawing/2014/main" id="{9A690A85-87A0-E44B-9D48-9A289BD07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6" y="2768"/>
              <a:ext cx="66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4" name="Oval 42">
              <a:extLst>
                <a:ext uri="{FF2B5EF4-FFF2-40B4-BE49-F238E27FC236}">
                  <a16:creationId xmlns:a16="http://schemas.microsoft.com/office/drawing/2014/main" id="{DEFE4181-FEDD-CF49-BB59-278DC3F10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2768"/>
              <a:ext cx="66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38C8116A-84A7-C640-B15E-2BFEA279B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68"/>
              <a:ext cx="67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B82556C1-91BA-B249-9324-8E7A4F4AD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2768"/>
              <a:ext cx="67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7FCCBE50-27EA-734E-AEAC-758CD107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2768"/>
              <a:ext cx="66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48" name="Text Box 46">
              <a:extLst>
                <a:ext uri="{FF2B5EF4-FFF2-40B4-BE49-F238E27FC236}">
                  <a16:creationId xmlns:a16="http://schemas.microsoft.com/office/drawing/2014/main" id="{B2F9036A-9F80-A94A-B2A9-76D1A9FF1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1" y="2146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Layer 2 Switches</a:t>
              </a:r>
            </a:p>
          </p:txBody>
        </p:sp>
        <p:sp>
          <p:nvSpPr>
            <p:cNvPr id="49" name="Line 47">
              <a:extLst>
                <a:ext uri="{FF2B5EF4-FFF2-40B4-BE49-F238E27FC236}">
                  <a16:creationId xmlns:a16="http://schemas.microsoft.com/office/drawing/2014/main" id="{7AC2635C-0913-4747-8B22-CA4D666D45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37" y="2920"/>
              <a:ext cx="1466" cy="4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0" name="Line 48">
              <a:extLst>
                <a:ext uri="{FF2B5EF4-FFF2-40B4-BE49-F238E27FC236}">
                  <a16:creationId xmlns:a16="http://schemas.microsoft.com/office/drawing/2014/main" id="{237FE43F-9965-E748-89CE-DB9649415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46" y="2954"/>
              <a:ext cx="905" cy="36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1" name="Line 49">
              <a:extLst>
                <a:ext uri="{FF2B5EF4-FFF2-40B4-BE49-F238E27FC236}">
                  <a16:creationId xmlns:a16="http://schemas.microsoft.com/office/drawing/2014/main" id="{0983C198-4D67-8841-B852-966659A02F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48" y="2919"/>
              <a:ext cx="245" cy="3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4266E3BE-76DE-584D-B457-99BA36AEC1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7" y="2919"/>
              <a:ext cx="323" cy="38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3" name="Line 51">
              <a:extLst>
                <a:ext uri="{FF2B5EF4-FFF2-40B4-BE49-F238E27FC236}">
                  <a16:creationId xmlns:a16="http://schemas.microsoft.com/office/drawing/2014/main" id="{9601AAA6-A206-124A-8293-ADCE9BA66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5" y="2917"/>
              <a:ext cx="956" cy="38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4" name="Line 52">
              <a:extLst>
                <a:ext uri="{FF2B5EF4-FFF2-40B4-BE49-F238E27FC236}">
                  <a16:creationId xmlns:a16="http://schemas.microsoft.com/office/drawing/2014/main" id="{99D9743F-CAC8-6C4F-8F6E-39952B1BD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6" y="2913"/>
              <a:ext cx="1523" cy="39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5" name="Line 53">
              <a:extLst>
                <a:ext uri="{FF2B5EF4-FFF2-40B4-BE49-F238E27FC236}">
                  <a16:creationId xmlns:a16="http://schemas.microsoft.com/office/drawing/2014/main" id="{65CB70CA-38D6-324D-A7E2-B83384EA20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1" y="2918"/>
              <a:ext cx="2078" cy="41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6" name="Line 54">
              <a:extLst>
                <a:ext uri="{FF2B5EF4-FFF2-40B4-BE49-F238E27FC236}">
                  <a16:creationId xmlns:a16="http://schemas.microsoft.com/office/drawing/2014/main" id="{BA66CE0B-042C-4644-A452-267AAB49F1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2917"/>
              <a:ext cx="2551" cy="43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7" name="Line 55">
              <a:extLst>
                <a:ext uri="{FF2B5EF4-FFF2-40B4-BE49-F238E27FC236}">
                  <a16:creationId xmlns:a16="http://schemas.microsoft.com/office/drawing/2014/main" id="{DEF7ED54-9AE1-7541-8A86-03B2B6797E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15" y="2910"/>
              <a:ext cx="2340" cy="4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8" name="Line 56">
              <a:extLst>
                <a:ext uri="{FF2B5EF4-FFF2-40B4-BE49-F238E27FC236}">
                  <a16:creationId xmlns:a16="http://schemas.microsoft.com/office/drawing/2014/main" id="{E10E9E47-A085-7C45-9C3C-6BAC17DF13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31" y="2950"/>
              <a:ext cx="1729" cy="3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59" name="Line 57">
              <a:extLst>
                <a:ext uri="{FF2B5EF4-FFF2-40B4-BE49-F238E27FC236}">
                  <a16:creationId xmlns:a16="http://schemas.microsoft.com/office/drawing/2014/main" id="{0D1D8651-A953-CA42-864D-10FCB71DD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46" y="2918"/>
              <a:ext cx="514" cy="3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60" name="Line 58">
              <a:extLst>
                <a:ext uri="{FF2B5EF4-FFF2-40B4-BE49-F238E27FC236}">
                  <a16:creationId xmlns:a16="http://schemas.microsoft.com/office/drawing/2014/main" id="{BCA12331-CE88-7D49-84A8-22C3B5EF6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5" y="2913"/>
              <a:ext cx="125" cy="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61" name="Line 59">
              <a:extLst>
                <a:ext uri="{FF2B5EF4-FFF2-40B4-BE49-F238E27FC236}">
                  <a16:creationId xmlns:a16="http://schemas.microsoft.com/office/drawing/2014/main" id="{9A53450E-BB67-AC40-AC3D-C6E1AC04C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2" y="2920"/>
              <a:ext cx="724" cy="39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62" name="Line 60">
              <a:extLst>
                <a:ext uri="{FF2B5EF4-FFF2-40B4-BE49-F238E27FC236}">
                  <a16:creationId xmlns:a16="http://schemas.microsoft.com/office/drawing/2014/main" id="{21AFD2B3-B576-F24B-B438-531AD21E8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1" y="2921"/>
              <a:ext cx="1253" cy="40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63" name="Line 61">
              <a:extLst>
                <a:ext uri="{FF2B5EF4-FFF2-40B4-BE49-F238E27FC236}">
                  <a16:creationId xmlns:a16="http://schemas.microsoft.com/office/drawing/2014/main" id="{4DF07FDF-A838-1346-905D-70B837B734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7" y="2925"/>
              <a:ext cx="1798" cy="4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64" name="Oval 62">
              <a:extLst>
                <a:ext uri="{FF2B5EF4-FFF2-40B4-BE49-F238E27FC236}">
                  <a16:creationId xmlns:a16="http://schemas.microsoft.com/office/drawing/2014/main" id="{AAB0E532-6B1B-9448-98E2-2E00E26B1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" y="2883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65" name="Oval 63">
              <a:extLst>
                <a:ext uri="{FF2B5EF4-FFF2-40B4-BE49-F238E27FC236}">
                  <a16:creationId xmlns:a16="http://schemas.microsoft.com/office/drawing/2014/main" id="{58C7DCE3-3094-7B48-88CE-A70CE3543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2899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66" name="Oval 64">
              <a:extLst>
                <a:ext uri="{FF2B5EF4-FFF2-40B4-BE49-F238E27FC236}">
                  <a16:creationId xmlns:a16="http://schemas.microsoft.com/office/drawing/2014/main" id="{039E2E5E-8E5D-AE4D-884E-92A7A10FC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6" y="2883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67" name="Oval 65">
              <a:extLst>
                <a:ext uri="{FF2B5EF4-FFF2-40B4-BE49-F238E27FC236}">
                  <a16:creationId xmlns:a16="http://schemas.microsoft.com/office/drawing/2014/main" id="{6F10DB43-3B63-AD4B-B1AD-A008FF7C9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" y="2883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68" name="Oval 66">
              <a:extLst>
                <a:ext uri="{FF2B5EF4-FFF2-40B4-BE49-F238E27FC236}">
                  <a16:creationId xmlns:a16="http://schemas.microsoft.com/office/drawing/2014/main" id="{9ABBA43A-5F85-7148-85C2-A8A654DBD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883"/>
              <a:ext cx="67" cy="65"/>
            </a:xfrm>
            <a:prstGeom prst="ellipse">
              <a:avLst/>
            </a:prstGeom>
            <a:solidFill>
              <a:srgbClr val="000000"/>
            </a:solidFill>
            <a:ln w="1270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69" name="Oval 67">
              <a:extLst>
                <a:ext uri="{FF2B5EF4-FFF2-40B4-BE49-F238E27FC236}">
                  <a16:creationId xmlns:a16="http://schemas.microsoft.com/office/drawing/2014/main" id="{00D4A62B-18D0-7C43-95D7-63C52F226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2883"/>
              <a:ext cx="66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70" name="Oval 68">
              <a:extLst>
                <a:ext uri="{FF2B5EF4-FFF2-40B4-BE49-F238E27FC236}">
                  <a16:creationId xmlns:a16="http://schemas.microsoft.com/office/drawing/2014/main" id="{4DAE058F-4E52-0946-A771-129EE7871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2883"/>
              <a:ext cx="67" cy="6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71" name="Text Box 69">
              <a:extLst>
                <a:ext uri="{FF2B5EF4-FFF2-40B4-BE49-F238E27FC236}">
                  <a16:creationId xmlns:a16="http://schemas.microsoft.com/office/drawing/2014/main" id="{2DD316C0-F48D-9448-8C52-09E7E3D83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5" y="3302"/>
              <a:ext cx="417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Storage 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Fibre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 Switches</a:t>
              </a:r>
            </a:p>
          </p:txBody>
        </p:sp>
        <p:sp>
          <p:nvSpPr>
            <p:cNvPr id="72" name="Text Box 70">
              <a:extLst>
                <a:ext uri="{FF2B5EF4-FFF2-40B4-BE49-F238E27FC236}">
                  <a16:creationId xmlns:a16="http://schemas.microsoft.com/office/drawing/2014/main" id="{CE467BAB-B434-9241-87A9-C3B2A3558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3" y="3686"/>
              <a:ext cx="417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Storage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Fibre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 Switches</a:t>
              </a:r>
            </a:p>
          </p:txBody>
        </p:sp>
        <p:sp>
          <p:nvSpPr>
            <p:cNvPr id="73" name="Line 71">
              <a:extLst>
                <a:ext uri="{FF2B5EF4-FFF2-40B4-BE49-F238E27FC236}">
                  <a16:creationId xmlns:a16="http://schemas.microsoft.com/office/drawing/2014/main" id="{7893A67C-ED97-BB40-925B-AA6EF61211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0" y="3454"/>
              <a:ext cx="765" cy="3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74" name="Line 72">
              <a:extLst>
                <a:ext uri="{FF2B5EF4-FFF2-40B4-BE49-F238E27FC236}">
                  <a16:creationId xmlns:a16="http://schemas.microsoft.com/office/drawing/2014/main" id="{4B9DFAD5-AFDD-9B4B-8191-A9630F32A6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0" y="3871"/>
              <a:ext cx="0" cy="2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75" name="Text Box 73">
              <a:extLst>
                <a:ext uri="{FF2B5EF4-FFF2-40B4-BE49-F238E27FC236}">
                  <a16:creationId xmlns:a16="http://schemas.microsoft.com/office/drawing/2014/main" id="{0EED0753-FBFF-FA43-82C4-1903D543E4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1" y="2951"/>
              <a:ext cx="475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File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76" name="Text Box 74">
              <a:extLst>
                <a:ext uri="{FF2B5EF4-FFF2-40B4-BE49-F238E27FC236}">
                  <a16:creationId xmlns:a16="http://schemas.microsoft.com/office/drawing/2014/main" id="{9BBC8F24-463A-2E44-A7F3-3E7D3B4B2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6" y="2951"/>
              <a:ext cx="475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Web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77" name="Text Box 75">
              <a:extLst>
                <a:ext uri="{FF2B5EF4-FFF2-40B4-BE49-F238E27FC236}">
                  <a16:creationId xmlns:a16="http://schemas.microsoft.com/office/drawing/2014/main" id="{E1C286BF-BBFD-334C-A78F-FAA2C3649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" y="2951"/>
              <a:ext cx="52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Security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Gateway</a:t>
              </a:r>
            </a:p>
          </p:txBody>
        </p:sp>
        <p:sp>
          <p:nvSpPr>
            <p:cNvPr id="78" name="Text Box 76">
              <a:extLst>
                <a:ext uri="{FF2B5EF4-FFF2-40B4-BE49-F238E27FC236}">
                  <a16:creationId xmlns:a16="http://schemas.microsoft.com/office/drawing/2014/main" id="{05CF0E67-36F7-8C44-8B17-0D3B7F0AA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7" y="2951"/>
              <a:ext cx="680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WebSphere 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Application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79" name="Text Box 77">
              <a:extLst>
                <a:ext uri="{FF2B5EF4-FFF2-40B4-BE49-F238E27FC236}">
                  <a16:creationId xmlns:a16="http://schemas.microsoft.com/office/drawing/2014/main" id="{61523C15-A36B-5E4F-A95B-53B0CBEDA6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2951"/>
              <a:ext cx="49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Network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80" name="Text Box 78">
              <a:extLst>
                <a:ext uri="{FF2B5EF4-FFF2-40B4-BE49-F238E27FC236}">
                  <a16:creationId xmlns:a16="http://schemas.microsoft.com/office/drawing/2014/main" id="{15824CED-1442-F942-8B30-50717C1BDB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3" y="2951"/>
              <a:ext cx="61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Application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81" name="Text Box 79">
              <a:extLst>
                <a:ext uri="{FF2B5EF4-FFF2-40B4-BE49-F238E27FC236}">
                  <a16:creationId xmlns:a16="http://schemas.microsoft.com/office/drawing/2014/main" id="{110F6E23-F35B-5C44-8DED-EF61D3E96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3" y="2951"/>
              <a:ext cx="492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Security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sp>
          <p:nvSpPr>
            <p:cNvPr id="82" name="Text Box 80">
              <a:extLst>
                <a:ext uri="{FF2B5EF4-FFF2-40B4-BE49-F238E27FC236}">
                  <a16:creationId xmlns:a16="http://schemas.microsoft.com/office/drawing/2014/main" id="{7864FE86-840E-1F41-B054-D4D3BD772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7" y="2951"/>
              <a:ext cx="61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332" tIns="34167" rIns="68332" bIns="3416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Application</a:t>
              </a:r>
            </a:p>
            <a:p>
              <a:pPr algn="ct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Servers</a:t>
              </a:r>
            </a:p>
          </p:txBody>
        </p:sp>
        <p:grpSp>
          <p:nvGrpSpPr>
            <p:cNvPr id="83" name="Group 81">
              <a:extLst>
                <a:ext uri="{FF2B5EF4-FFF2-40B4-BE49-F238E27FC236}">
                  <a16:creationId xmlns:a16="http://schemas.microsoft.com/office/drawing/2014/main" id="{52070E3D-F222-D64A-8FAF-002D18923B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4" y="3978"/>
              <a:ext cx="1131" cy="677"/>
              <a:chOff x="2201" y="3386"/>
              <a:chExt cx="1131" cy="677"/>
            </a:xfrm>
          </p:grpSpPr>
          <p:sp>
            <p:nvSpPr>
              <p:cNvPr id="114" name="Oval 82">
                <a:extLst>
                  <a:ext uri="{FF2B5EF4-FFF2-40B4-BE49-F238E27FC236}">
                    <a16:creationId xmlns:a16="http://schemas.microsoft.com/office/drawing/2014/main" id="{8DF20917-9A2A-F54C-A8DE-A3DDAE754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  <p:sp>
            <p:nvSpPr>
              <p:cNvPr id="115" name="Oval 83">
                <a:extLst>
                  <a:ext uri="{FF2B5EF4-FFF2-40B4-BE49-F238E27FC236}">
                    <a16:creationId xmlns:a16="http://schemas.microsoft.com/office/drawing/2014/main" id="{840C4E41-0A4F-5D42-93FF-3EB5A9A78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</p:grpSp>
        <p:pic>
          <p:nvPicPr>
            <p:cNvPr id="84" name="Picture 84" descr="fastt 600 right trans">
              <a:extLst>
                <a:ext uri="{FF2B5EF4-FFF2-40B4-BE49-F238E27FC236}">
                  <a16:creationId xmlns:a16="http://schemas.microsoft.com/office/drawing/2014/main" id="{5D0B094D-363F-AF49-9AD7-6AF537C28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" y="4426"/>
              <a:ext cx="51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 Box 85">
              <a:extLst>
                <a:ext uri="{FF2B5EF4-FFF2-40B4-BE49-F238E27FC236}">
                  <a16:creationId xmlns:a16="http://schemas.microsoft.com/office/drawing/2014/main" id="{61BBD1A5-CDA8-624C-BEB7-481BF5882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6" y="4093"/>
              <a:ext cx="321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120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SAN</a:t>
              </a:r>
            </a:p>
          </p:txBody>
        </p:sp>
        <p:pic>
          <p:nvPicPr>
            <p:cNvPr id="86" name="Picture 86" descr="fastt 700 center trans">
              <a:extLst>
                <a:ext uri="{FF2B5EF4-FFF2-40B4-BE49-F238E27FC236}">
                  <a16:creationId xmlns:a16="http://schemas.microsoft.com/office/drawing/2014/main" id="{5316CB06-B4C8-2E47-BEC7-A694414B2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" y="4100"/>
              <a:ext cx="28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87" descr="ESS trans3">
              <a:extLst>
                <a:ext uri="{FF2B5EF4-FFF2-40B4-BE49-F238E27FC236}">
                  <a16:creationId xmlns:a16="http://schemas.microsoft.com/office/drawing/2014/main" id="{98BBCED7-F0D2-2B49-BB56-88529276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" y="3999"/>
              <a:ext cx="322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88" descr="layer 2 trans">
              <a:extLst>
                <a:ext uri="{FF2B5EF4-FFF2-40B4-BE49-F238E27FC236}">
                  <a16:creationId xmlns:a16="http://schemas.microsoft.com/office/drawing/2014/main" id="{EB5230DA-8C94-DD4C-89E1-5BB97743F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" y="2151"/>
              <a:ext cx="546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89" descr="layer 2 trans">
              <a:extLst>
                <a:ext uri="{FF2B5EF4-FFF2-40B4-BE49-F238E27FC236}">
                  <a16:creationId xmlns:a16="http://schemas.microsoft.com/office/drawing/2014/main" id="{21F0F651-0F77-E945-AE11-75337FE37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9" y="2152"/>
              <a:ext cx="546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0" name="Group 90">
              <a:extLst>
                <a:ext uri="{FF2B5EF4-FFF2-40B4-BE49-F238E27FC236}">
                  <a16:creationId xmlns:a16="http://schemas.microsoft.com/office/drawing/2014/main" id="{06D9BF53-1DDC-5E4C-992D-4C39F81AAC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6" y="854"/>
              <a:ext cx="558" cy="512"/>
              <a:chOff x="2201" y="3386"/>
              <a:chExt cx="1131" cy="677"/>
            </a:xfrm>
          </p:grpSpPr>
          <p:sp>
            <p:nvSpPr>
              <p:cNvPr id="112" name="Oval 91">
                <a:extLst>
                  <a:ext uri="{FF2B5EF4-FFF2-40B4-BE49-F238E27FC236}">
                    <a16:creationId xmlns:a16="http://schemas.microsoft.com/office/drawing/2014/main" id="{0103D409-7B7D-2A4B-81B3-14393F0FB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  <p:sp>
            <p:nvSpPr>
              <p:cNvPr id="113" name="Oval 92">
                <a:extLst>
                  <a:ext uri="{FF2B5EF4-FFF2-40B4-BE49-F238E27FC236}">
                    <a16:creationId xmlns:a16="http://schemas.microsoft.com/office/drawing/2014/main" id="{66103434-8F81-4243-A772-5D9090BCA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rgbClr val="B6CAF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</p:grpSp>
        <p:sp>
          <p:nvSpPr>
            <p:cNvPr id="91" name="Text Box 93">
              <a:extLst>
                <a:ext uri="{FF2B5EF4-FFF2-40B4-BE49-F238E27FC236}">
                  <a16:creationId xmlns:a16="http://schemas.microsoft.com/office/drawing/2014/main" id="{36294442-6E25-AB48-A10B-79AB1B194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691"/>
              <a:ext cx="42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Layer 4-7 Switches</a:t>
              </a:r>
            </a:p>
          </p:txBody>
        </p:sp>
        <p:sp>
          <p:nvSpPr>
            <p:cNvPr id="92" name="Text Box 94">
              <a:extLst>
                <a:ext uri="{FF2B5EF4-FFF2-40B4-BE49-F238E27FC236}">
                  <a16:creationId xmlns:a16="http://schemas.microsoft.com/office/drawing/2014/main" id="{A181C40B-9349-7441-9A3E-25711C139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7" y="952"/>
              <a:ext cx="398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Public Internet/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Intranet Clients</a:t>
              </a:r>
            </a:p>
          </p:txBody>
        </p:sp>
        <p:sp>
          <p:nvSpPr>
            <p:cNvPr id="93" name="Text Box 95">
              <a:extLst>
                <a:ext uri="{FF2B5EF4-FFF2-40B4-BE49-F238E27FC236}">
                  <a16:creationId xmlns:a16="http://schemas.microsoft.com/office/drawing/2014/main" id="{770AEE99-C81C-A74F-9E82-1556CA30E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5" y="1307"/>
              <a:ext cx="5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Routers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(L3 Switches)</a:t>
              </a:r>
            </a:p>
          </p:txBody>
        </p:sp>
        <p:sp>
          <p:nvSpPr>
            <p:cNvPr id="94" name="Text Box 96">
              <a:extLst>
                <a:ext uri="{FF2B5EF4-FFF2-40B4-BE49-F238E27FC236}">
                  <a16:creationId xmlns:a16="http://schemas.microsoft.com/office/drawing/2014/main" id="{DAC525E3-8B34-9248-BA1D-C98CB9BC8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" y="1331"/>
              <a:ext cx="38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Firewalls</a:t>
              </a:r>
            </a:p>
          </p:txBody>
        </p:sp>
        <p:sp>
          <p:nvSpPr>
            <p:cNvPr id="95" name="Freeform 97">
              <a:extLst>
                <a:ext uri="{FF2B5EF4-FFF2-40B4-BE49-F238E27FC236}">
                  <a16:creationId xmlns:a16="http://schemas.microsoft.com/office/drawing/2014/main" id="{F25ECFA2-48EF-BC43-9DF0-0F0710FFF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5" y="1216"/>
              <a:ext cx="1114" cy="473"/>
            </a:xfrm>
            <a:custGeom>
              <a:avLst/>
              <a:gdLst>
                <a:gd name="T0" fmla="*/ 1063 w 1167"/>
                <a:gd name="T1" fmla="*/ 0 h 579"/>
                <a:gd name="T2" fmla="*/ 0 w 1167"/>
                <a:gd name="T3" fmla="*/ 0 h 579"/>
                <a:gd name="T4" fmla="*/ 0 w 1167"/>
                <a:gd name="T5" fmla="*/ 386 h 579"/>
                <a:gd name="T6" fmla="*/ 0 60000 65536"/>
                <a:gd name="T7" fmla="*/ 0 60000 65536"/>
                <a:gd name="T8" fmla="*/ 0 60000 65536"/>
                <a:gd name="T9" fmla="*/ 0 w 1167"/>
                <a:gd name="T10" fmla="*/ 0 h 579"/>
                <a:gd name="T11" fmla="*/ 1167 w 1167"/>
                <a:gd name="T12" fmla="*/ 579 h 5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7" h="579">
                  <a:moveTo>
                    <a:pt x="1167" y="0"/>
                  </a:moveTo>
                  <a:lnTo>
                    <a:pt x="0" y="0"/>
                  </a:lnTo>
                  <a:lnTo>
                    <a:pt x="0" y="579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96" name="Oval 98">
              <a:extLst>
                <a:ext uri="{FF2B5EF4-FFF2-40B4-BE49-F238E27FC236}">
                  <a16:creationId xmlns:a16="http://schemas.microsoft.com/office/drawing/2014/main" id="{8104E650-C4F2-6E47-A178-FD5B994C1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" y="1180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rgbClr val="CC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67C6DE15-CE07-ED41-A35B-FDA5D588C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0" y="1036"/>
              <a:ext cx="1919" cy="642"/>
            </a:xfrm>
            <a:custGeom>
              <a:avLst/>
              <a:gdLst>
                <a:gd name="T0" fmla="*/ 1763 w 2089"/>
                <a:gd name="T1" fmla="*/ 0 h 769"/>
                <a:gd name="T2" fmla="*/ 0 w 2089"/>
                <a:gd name="T3" fmla="*/ 0 h 769"/>
                <a:gd name="T4" fmla="*/ 0 w 2089"/>
                <a:gd name="T5" fmla="*/ 536 h 769"/>
                <a:gd name="T6" fmla="*/ 0 60000 65536"/>
                <a:gd name="T7" fmla="*/ 0 60000 65536"/>
                <a:gd name="T8" fmla="*/ 0 60000 65536"/>
                <a:gd name="T9" fmla="*/ 0 w 2089"/>
                <a:gd name="T10" fmla="*/ 0 h 769"/>
                <a:gd name="T11" fmla="*/ 2089 w 2089"/>
                <a:gd name="T12" fmla="*/ 769 h 7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9" h="769">
                  <a:moveTo>
                    <a:pt x="2089" y="0"/>
                  </a:moveTo>
                  <a:lnTo>
                    <a:pt x="0" y="0"/>
                  </a:lnTo>
                  <a:lnTo>
                    <a:pt x="0" y="769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98" name="Oval 100">
              <a:extLst>
                <a:ext uri="{FF2B5EF4-FFF2-40B4-BE49-F238E27FC236}">
                  <a16:creationId xmlns:a16="http://schemas.microsoft.com/office/drawing/2014/main" id="{7B7FFBA8-BE73-7349-A564-D015B1391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" y="1007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rgbClr val="CC0000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99" name="Oval 101">
              <a:extLst>
                <a:ext uri="{FF2B5EF4-FFF2-40B4-BE49-F238E27FC236}">
                  <a16:creationId xmlns:a16="http://schemas.microsoft.com/office/drawing/2014/main" id="{CE402563-5486-5A47-95E1-1971EC37A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7" y="1670"/>
              <a:ext cx="67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100" name="Oval 102">
              <a:extLst>
                <a:ext uri="{FF2B5EF4-FFF2-40B4-BE49-F238E27FC236}">
                  <a16:creationId xmlns:a16="http://schemas.microsoft.com/office/drawing/2014/main" id="{A74A7CB5-FCFD-9B44-BBB7-677B5611D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1670"/>
              <a:ext cx="68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graphicFrame>
          <p:nvGraphicFramePr>
            <p:cNvPr id="101" name="Object 103">
              <a:extLst>
                <a:ext uri="{FF2B5EF4-FFF2-40B4-BE49-F238E27FC236}">
                  <a16:creationId xmlns:a16="http://schemas.microsoft.com/office/drawing/2014/main" id="{526F1A3F-D78C-DC45-A05E-8E74261A2B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39" y="934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1" name="Drawing" r:id="rId15" imgW="322494" imgH="307471" progId="FLW3Drawing">
                    <p:embed/>
                  </p:oleObj>
                </mc:Choice>
                <mc:Fallback>
                  <p:oleObj name="Drawing" r:id="rId15" imgW="322494" imgH="307471" progId="FLW3Drawing">
                    <p:embed/>
                    <p:pic>
                      <p:nvPicPr>
                        <p:cNvPr id="27776" name="Object 103">
                          <a:extLst>
                            <a:ext uri="{FF2B5EF4-FFF2-40B4-BE49-F238E27FC236}">
                              <a16:creationId xmlns:a16="http://schemas.microsoft.com/office/drawing/2014/main" id="{ED2EBB90-9D91-48B0-BFBE-E00FE5DC00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9" y="934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Object 104">
              <a:extLst>
                <a:ext uri="{FF2B5EF4-FFF2-40B4-BE49-F238E27FC236}">
                  <a16:creationId xmlns:a16="http://schemas.microsoft.com/office/drawing/2014/main" id="{E0F46888-CB45-C844-B351-DB5EA70877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39" y="1121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2" name="Drawing" r:id="rId17" imgW="322494" imgH="307471" progId="FLW3Drawing">
                    <p:embed/>
                  </p:oleObj>
                </mc:Choice>
                <mc:Fallback>
                  <p:oleObj name="Drawing" r:id="rId17" imgW="322494" imgH="307471" progId="FLW3Drawing">
                    <p:embed/>
                    <p:pic>
                      <p:nvPicPr>
                        <p:cNvPr id="27777" name="Object 104">
                          <a:extLst>
                            <a:ext uri="{FF2B5EF4-FFF2-40B4-BE49-F238E27FC236}">
                              <a16:creationId xmlns:a16="http://schemas.microsoft.com/office/drawing/2014/main" id="{C115ED75-5E84-4C41-88B9-D5DAEB9E85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9" y="1121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" name="Picture 105" descr="layer 7 trans">
              <a:extLst>
                <a:ext uri="{FF2B5EF4-FFF2-40B4-BE49-F238E27FC236}">
                  <a16:creationId xmlns:a16="http://schemas.microsoft.com/office/drawing/2014/main" id="{79C2095B-A8BC-C347-B319-881E6F96B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0" y="1723"/>
              <a:ext cx="473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106" descr="layer 7 trans">
              <a:extLst>
                <a:ext uri="{FF2B5EF4-FFF2-40B4-BE49-F238E27FC236}">
                  <a16:creationId xmlns:a16="http://schemas.microsoft.com/office/drawing/2014/main" id="{D74CF5BF-19B9-0540-83E9-20FBD9010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" y="1722"/>
              <a:ext cx="473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107" descr="layer 3 trans2">
              <a:extLst>
                <a:ext uri="{FF2B5EF4-FFF2-40B4-BE49-F238E27FC236}">
                  <a16:creationId xmlns:a16="http://schemas.microsoft.com/office/drawing/2014/main" id="{A917280E-C144-D245-9419-C15515D52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" y="935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108" descr="layer 3 trans2">
              <a:extLst>
                <a:ext uri="{FF2B5EF4-FFF2-40B4-BE49-F238E27FC236}">
                  <a16:creationId xmlns:a16="http://schemas.microsoft.com/office/drawing/2014/main" id="{0552E25F-5324-1545-91E8-0B6878836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4" y="1120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109" descr="san switch f16 trans">
              <a:extLst>
                <a:ext uri="{FF2B5EF4-FFF2-40B4-BE49-F238E27FC236}">
                  <a16:creationId xmlns:a16="http://schemas.microsoft.com/office/drawing/2014/main" id="{80167E57-57F9-E949-A492-C275B506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" y="3663"/>
              <a:ext cx="518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110" descr="san switch f16 trans">
              <a:extLst>
                <a:ext uri="{FF2B5EF4-FFF2-40B4-BE49-F238E27FC236}">
                  <a16:creationId xmlns:a16="http://schemas.microsoft.com/office/drawing/2014/main" id="{92E4A095-F943-1B4F-BE7E-3FBED04ED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3274"/>
              <a:ext cx="518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111" descr="san switch f16 trans">
              <a:extLst>
                <a:ext uri="{FF2B5EF4-FFF2-40B4-BE49-F238E27FC236}">
                  <a16:creationId xmlns:a16="http://schemas.microsoft.com/office/drawing/2014/main" id="{D8E3BDBF-235E-3940-AF81-0BBB1C395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1" y="3274"/>
              <a:ext cx="518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112" descr="san switch f16 trans">
              <a:extLst>
                <a:ext uri="{FF2B5EF4-FFF2-40B4-BE49-F238E27FC236}">
                  <a16:creationId xmlns:a16="http://schemas.microsoft.com/office/drawing/2014/main" id="{A307929F-DBCC-5A4B-A06B-BA7AAAE32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9" y="3663"/>
              <a:ext cx="518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Line 113">
              <a:extLst>
                <a:ext uri="{FF2B5EF4-FFF2-40B4-BE49-F238E27FC236}">
                  <a16:creationId xmlns:a16="http://schemas.microsoft.com/office/drawing/2014/main" id="{6508F57C-4A27-134F-8B3B-A558694C2C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8" y="2774"/>
              <a:ext cx="2556" cy="69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</p:grpSp>
      <p:grpSp>
        <p:nvGrpSpPr>
          <p:cNvPr id="116" name="Group 114">
            <a:extLst>
              <a:ext uri="{FF2B5EF4-FFF2-40B4-BE49-F238E27FC236}">
                <a16:creationId xmlns:a16="http://schemas.microsoft.com/office/drawing/2014/main" id="{74A9D7DD-94E4-D942-9A59-86B2B8999E6E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645444"/>
            <a:ext cx="3200400" cy="2644379"/>
            <a:chOff x="-2220" y="1393"/>
            <a:chExt cx="3182" cy="2751"/>
          </a:xfrm>
        </p:grpSpPr>
        <p:sp>
          <p:nvSpPr>
            <p:cNvPr id="117" name="Line 115">
              <a:extLst>
                <a:ext uri="{FF2B5EF4-FFF2-40B4-BE49-F238E27FC236}">
                  <a16:creationId xmlns:a16="http://schemas.microsoft.com/office/drawing/2014/main" id="{1D04D034-2351-2D49-85F6-13F27DF76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735" y="2996"/>
              <a:ext cx="3" cy="89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18" name="Line 116">
              <a:extLst>
                <a:ext uri="{FF2B5EF4-FFF2-40B4-BE49-F238E27FC236}">
                  <a16:creationId xmlns:a16="http://schemas.microsoft.com/office/drawing/2014/main" id="{C028219E-70FE-644D-8600-333F1D4FBF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1535" y="2974"/>
              <a:ext cx="3" cy="9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19" name="Line 117">
              <a:extLst>
                <a:ext uri="{FF2B5EF4-FFF2-40B4-BE49-F238E27FC236}">
                  <a16:creationId xmlns:a16="http://schemas.microsoft.com/office/drawing/2014/main" id="{32577CCA-3FC4-C34D-A35E-71EDDC1E6F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1533" y="3524"/>
              <a:ext cx="0" cy="34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20" name="Line 118">
              <a:extLst>
                <a:ext uri="{FF2B5EF4-FFF2-40B4-BE49-F238E27FC236}">
                  <a16:creationId xmlns:a16="http://schemas.microsoft.com/office/drawing/2014/main" id="{7744E5F1-2F33-F346-BFA7-99C26F0294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724" y="3517"/>
              <a:ext cx="0" cy="345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grpSp>
          <p:nvGrpSpPr>
            <p:cNvPr id="121" name="Group 119">
              <a:extLst>
                <a:ext uri="{FF2B5EF4-FFF2-40B4-BE49-F238E27FC236}">
                  <a16:creationId xmlns:a16="http://schemas.microsoft.com/office/drawing/2014/main" id="{95244D05-1127-CC47-A5DC-78D71F4E71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" y="1393"/>
              <a:ext cx="558" cy="512"/>
              <a:chOff x="2201" y="3386"/>
              <a:chExt cx="1131" cy="677"/>
            </a:xfrm>
          </p:grpSpPr>
          <p:sp>
            <p:nvSpPr>
              <p:cNvPr id="144" name="Oval 120">
                <a:extLst>
                  <a:ext uri="{FF2B5EF4-FFF2-40B4-BE49-F238E27FC236}">
                    <a16:creationId xmlns:a16="http://schemas.microsoft.com/office/drawing/2014/main" id="{28D4A656-4E45-4D4A-B719-E75991FC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  <p:sp>
            <p:nvSpPr>
              <p:cNvPr id="145" name="Oval 121">
                <a:extLst>
                  <a:ext uri="{FF2B5EF4-FFF2-40B4-BE49-F238E27FC236}">
                    <a16:creationId xmlns:a16="http://schemas.microsoft.com/office/drawing/2014/main" id="{93C18FCB-DD9E-964A-94E4-3F0AECA73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58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pt-BR" altLang="pt-BR" sz="1350"/>
              </a:p>
            </p:txBody>
          </p:sp>
        </p:grpSp>
        <p:sp>
          <p:nvSpPr>
            <p:cNvPr id="122" name="Text Box 122">
              <a:extLst>
                <a:ext uri="{FF2B5EF4-FFF2-40B4-BE49-F238E27FC236}">
                  <a16:creationId xmlns:a16="http://schemas.microsoft.com/office/drawing/2014/main" id="{DE82044D-587A-914F-8903-AC45B2379C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" y="1491"/>
              <a:ext cx="399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Public Internet/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Intranet Clients</a:t>
              </a:r>
            </a:p>
          </p:txBody>
        </p:sp>
        <p:sp>
          <p:nvSpPr>
            <p:cNvPr id="123" name="Text Box 123">
              <a:extLst>
                <a:ext uri="{FF2B5EF4-FFF2-40B4-BE49-F238E27FC236}">
                  <a16:creationId xmlns:a16="http://schemas.microsoft.com/office/drawing/2014/main" id="{22BEC923-29E6-CA45-A911-C3419ED4D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72" y="1845"/>
              <a:ext cx="36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675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Routers </a:t>
              </a:r>
            </a:p>
          </p:txBody>
        </p:sp>
        <p:sp>
          <p:nvSpPr>
            <p:cNvPr id="124" name="Text Box 124">
              <a:extLst>
                <a:ext uri="{FF2B5EF4-FFF2-40B4-BE49-F238E27FC236}">
                  <a16:creationId xmlns:a16="http://schemas.microsoft.com/office/drawing/2014/main" id="{430F25E4-0EBA-F644-883E-564BD79A4A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30" y="1870"/>
              <a:ext cx="33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675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Firewalls</a:t>
              </a:r>
            </a:p>
          </p:txBody>
        </p:sp>
        <p:sp>
          <p:nvSpPr>
            <p:cNvPr id="125" name="Freeform 125">
              <a:extLst>
                <a:ext uri="{FF2B5EF4-FFF2-40B4-BE49-F238E27FC236}">
                  <a16:creationId xmlns:a16="http://schemas.microsoft.com/office/drawing/2014/main" id="{EE5C58C7-D28B-1F47-BC86-4FE8797D5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7" y="1755"/>
              <a:ext cx="1114" cy="473"/>
            </a:xfrm>
            <a:custGeom>
              <a:avLst/>
              <a:gdLst>
                <a:gd name="T0" fmla="*/ 1063 w 1167"/>
                <a:gd name="T1" fmla="*/ 0 h 579"/>
                <a:gd name="T2" fmla="*/ 0 w 1167"/>
                <a:gd name="T3" fmla="*/ 0 h 579"/>
                <a:gd name="T4" fmla="*/ 0 w 1167"/>
                <a:gd name="T5" fmla="*/ 386 h 579"/>
                <a:gd name="T6" fmla="*/ 0 60000 65536"/>
                <a:gd name="T7" fmla="*/ 0 60000 65536"/>
                <a:gd name="T8" fmla="*/ 0 60000 65536"/>
                <a:gd name="T9" fmla="*/ 0 w 1167"/>
                <a:gd name="T10" fmla="*/ 0 h 579"/>
                <a:gd name="T11" fmla="*/ 1167 w 1167"/>
                <a:gd name="T12" fmla="*/ 579 h 5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7" h="579">
                  <a:moveTo>
                    <a:pt x="1167" y="0"/>
                  </a:moveTo>
                  <a:lnTo>
                    <a:pt x="0" y="0"/>
                  </a:lnTo>
                  <a:lnTo>
                    <a:pt x="0" y="579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26" name="Oval 126">
              <a:extLst>
                <a:ext uri="{FF2B5EF4-FFF2-40B4-BE49-F238E27FC236}">
                  <a16:creationId xmlns:a16="http://schemas.microsoft.com/office/drawing/2014/main" id="{1912CC35-F135-624B-B3F5-FF626CF05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1719"/>
              <a:ext cx="68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id="{DE89B7C0-6BF4-6749-8B3A-2315090C9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2" y="1575"/>
              <a:ext cx="1919" cy="642"/>
            </a:xfrm>
            <a:custGeom>
              <a:avLst/>
              <a:gdLst>
                <a:gd name="T0" fmla="*/ 1763 w 2089"/>
                <a:gd name="T1" fmla="*/ 0 h 769"/>
                <a:gd name="T2" fmla="*/ 0 w 2089"/>
                <a:gd name="T3" fmla="*/ 0 h 769"/>
                <a:gd name="T4" fmla="*/ 0 w 2089"/>
                <a:gd name="T5" fmla="*/ 536 h 769"/>
                <a:gd name="T6" fmla="*/ 0 60000 65536"/>
                <a:gd name="T7" fmla="*/ 0 60000 65536"/>
                <a:gd name="T8" fmla="*/ 0 60000 65536"/>
                <a:gd name="T9" fmla="*/ 0 w 2089"/>
                <a:gd name="T10" fmla="*/ 0 h 769"/>
                <a:gd name="T11" fmla="*/ 2089 w 2089"/>
                <a:gd name="T12" fmla="*/ 769 h 7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9" h="769">
                  <a:moveTo>
                    <a:pt x="2089" y="0"/>
                  </a:moveTo>
                  <a:lnTo>
                    <a:pt x="0" y="0"/>
                  </a:lnTo>
                  <a:lnTo>
                    <a:pt x="0" y="769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128" name="Oval 128">
              <a:extLst>
                <a:ext uri="{FF2B5EF4-FFF2-40B4-BE49-F238E27FC236}">
                  <a16:creationId xmlns:a16="http://schemas.microsoft.com/office/drawing/2014/main" id="{C06F1F31-8D38-484E-B89B-2017DA35F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" y="1546"/>
              <a:ext cx="68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129" name="Oval 129">
              <a:extLst>
                <a:ext uri="{FF2B5EF4-FFF2-40B4-BE49-F238E27FC236}">
                  <a16:creationId xmlns:a16="http://schemas.microsoft.com/office/drawing/2014/main" id="{C9A8A172-7D96-8147-B67E-2A295D7F2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75" y="2209"/>
              <a:ext cx="67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sp>
          <p:nvSpPr>
            <p:cNvPr id="130" name="Oval 130">
              <a:extLst>
                <a:ext uri="{FF2B5EF4-FFF2-40B4-BE49-F238E27FC236}">
                  <a16:creationId xmlns:a16="http://schemas.microsoft.com/office/drawing/2014/main" id="{253F4997-E871-7644-A72F-34E7D8DEB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70" y="2209"/>
              <a:ext cx="68" cy="65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graphicFrame>
          <p:nvGraphicFramePr>
            <p:cNvPr id="131" name="Object 131">
              <a:extLst>
                <a:ext uri="{FF2B5EF4-FFF2-40B4-BE49-F238E27FC236}">
                  <a16:creationId xmlns:a16="http://schemas.microsoft.com/office/drawing/2014/main" id="{82AEB62D-03F9-7E4E-8149-B0AA1260AC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553" y="1473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3" name="Drawing" r:id="rId21" imgW="322494" imgH="307471" progId="FLW3Drawing">
                    <p:embed/>
                  </p:oleObj>
                </mc:Choice>
                <mc:Fallback>
                  <p:oleObj name="Drawing" r:id="rId21" imgW="322494" imgH="307471" progId="FLW3Drawing">
                    <p:embed/>
                    <p:pic>
                      <p:nvPicPr>
                        <p:cNvPr id="27668" name="Object 131">
                          <a:extLst>
                            <a:ext uri="{FF2B5EF4-FFF2-40B4-BE49-F238E27FC236}">
                              <a16:creationId xmlns:a16="http://schemas.microsoft.com/office/drawing/2014/main" id="{499925A4-7882-4BF4-983E-1B1BEB5C58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553" y="1473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2" name="Object 132">
              <a:extLst>
                <a:ext uri="{FF2B5EF4-FFF2-40B4-BE49-F238E27FC236}">
                  <a16:creationId xmlns:a16="http://schemas.microsoft.com/office/drawing/2014/main" id="{D66C2C35-D84E-774C-92CE-328AC5B384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553" y="1660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4" name="Drawing" r:id="rId22" imgW="322494" imgH="307471" progId="FLW3Drawing">
                    <p:embed/>
                  </p:oleObj>
                </mc:Choice>
                <mc:Fallback>
                  <p:oleObj name="Drawing" r:id="rId22" imgW="322494" imgH="307471" progId="FLW3Drawing">
                    <p:embed/>
                    <p:pic>
                      <p:nvPicPr>
                        <p:cNvPr id="27669" name="Object 132">
                          <a:extLst>
                            <a:ext uri="{FF2B5EF4-FFF2-40B4-BE49-F238E27FC236}">
                              <a16:creationId xmlns:a16="http://schemas.microsoft.com/office/drawing/2014/main" id="{910DAB83-303F-4948-A81B-36750CE77B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553" y="1660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3" name="Picture 133" descr="layer 3 trans2">
              <a:extLst>
                <a:ext uri="{FF2B5EF4-FFF2-40B4-BE49-F238E27FC236}">
                  <a16:creationId xmlns:a16="http://schemas.microsoft.com/office/drawing/2014/main" id="{0FF0E9A9-5E86-1C48-A2BA-059E799DC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7" y="1474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 134" descr="layer 3 trans2">
              <a:extLst>
                <a:ext uri="{FF2B5EF4-FFF2-40B4-BE49-F238E27FC236}">
                  <a16:creationId xmlns:a16="http://schemas.microsoft.com/office/drawing/2014/main" id="{39EF6F2C-DB1B-2F4C-A0EF-167D6FAF98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8" y="1659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5" name="Group 135">
              <a:extLst>
                <a:ext uri="{FF2B5EF4-FFF2-40B4-BE49-F238E27FC236}">
                  <a16:creationId xmlns:a16="http://schemas.microsoft.com/office/drawing/2014/main" id="{39875402-CAD0-D742-BEF5-F598B37F5C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696" y="3467"/>
              <a:ext cx="1131" cy="677"/>
              <a:chOff x="2214" y="3397"/>
              <a:chExt cx="1131" cy="677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A93C504A-2C05-B94F-B634-A318517F40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4" y="3397"/>
                <a:ext cx="1131" cy="677"/>
                <a:chOff x="2201" y="3386"/>
                <a:chExt cx="1131" cy="677"/>
              </a:xfrm>
            </p:grpSpPr>
            <p:sp>
              <p:nvSpPr>
                <p:cNvPr id="142" name="Oval 137">
                  <a:extLst>
                    <a:ext uri="{FF2B5EF4-FFF2-40B4-BE49-F238E27FC236}">
                      <a16:creationId xmlns:a16="http://schemas.microsoft.com/office/drawing/2014/main" id="{D4CBE301-3EDD-2344-9245-49E91F808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3386"/>
                  <a:ext cx="1124" cy="67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6CAF2"/>
                    </a:gs>
                    <a:gs pos="100000">
                      <a:srgbClr val="DDE6F9"/>
                    </a:gs>
                  </a:gsLst>
                  <a:lin ang="5400000" scaled="1"/>
                </a:gradFill>
                <a:ln w="9525">
                  <a:round/>
                  <a:headEnd/>
                  <a:tailEnd/>
                </a:ln>
                <a:scene3d>
                  <a:camera prst="legacyObliqueBottomLeft"/>
                  <a:lightRig rig="legacyFlat3" dir="t"/>
                </a:scene3d>
                <a:sp3d extrusionH="100000" prstMaterial="legacyPlastic">
                  <a:bevelT w="13500" h="13500" prst="angle"/>
                  <a:bevelB w="13500" h="13500" prst="angle"/>
                  <a:extrusionClr>
                    <a:srgbClr val="B6CAF2"/>
                  </a:extrusionClr>
                  <a:contourClr>
                    <a:srgbClr val="B6CAF2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pt-BR" altLang="pt-BR" sz="1350"/>
                </a:p>
              </p:txBody>
            </p:sp>
            <p:sp>
              <p:nvSpPr>
                <p:cNvPr id="143" name="Oval 138">
                  <a:extLst>
                    <a:ext uri="{FF2B5EF4-FFF2-40B4-BE49-F238E27FC236}">
                      <a16:creationId xmlns:a16="http://schemas.microsoft.com/office/drawing/2014/main" id="{79C80B2E-25BF-624E-B6B9-4B0D4E2D0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1" y="3387"/>
                  <a:ext cx="1124" cy="676"/>
                </a:xfrm>
                <a:prstGeom prst="ellipse">
                  <a:avLst/>
                </a:prstGeom>
                <a:noFill/>
                <a:ln w="15875" algn="ctr">
                  <a:solidFill>
                    <a:srgbClr val="B6CAF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pt-BR" altLang="pt-BR" sz="1350"/>
                </a:p>
              </p:txBody>
            </p:sp>
          </p:grpSp>
          <p:pic>
            <p:nvPicPr>
              <p:cNvPr id="138" name="Picture 139" descr="fastt 600 right trans">
                <a:extLst>
                  <a:ext uri="{FF2B5EF4-FFF2-40B4-BE49-F238E27FC236}">
                    <a16:creationId xmlns:a16="http://schemas.microsoft.com/office/drawing/2014/main" id="{125C6517-99D1-E74C-B14C-E8F4C905F9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7" y="3845"/>
                <a:ext cx="516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Text Box 140">
                <a:extLst>
                  <a:ext uri="{FF2B5EF4-FFF2-40B4-BE49-F238E27FC236}">
                    <a16:creationId xmlns:a16="http://schemas.microsoft.com/office/drawing/2014/main" id="{DDBAB826-EB40-4141-97E7-611EF27DC1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6" y="3512"/>
                <a:ext cx="321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82232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8223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82232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82232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822325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82232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85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pt-BR" sz="1200">
                    <a:solidFill>
                      <a:srgbClr val="000000"/>
                    </a:solidFill>
                    <a:latin typeface="Arial" panose="020B0604020202020204" pitchFamily="34" charset="0"/>
                    <a:ea typeface="Gulim" panose="020B0600000101010101" pitchFamily="34" charset="-127"/>
                  </a:rPr>
                  <a:t>SAN</a:t>
                </a:r>
              </a:p>
            </p:txBody>
          </p:sp>
          <p:pic>
            <p:nvPicPr>
              <p:cNvPr id="140" name="Picture 141" descr="fastt 700 center trans">
                <a:extLst>
                  <a:ext uri="{FF2B5EF4-FFF2-40B4-BE49-F238E27FC236}">
                    <a16:creationId xmlns:a16="http://schemas.microsoft.com/office/drawing/2014/main" id="{14E21127-BA9A-8042-92CA-F2B6184337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6" y="3519"/>
                <a:ext cx="287" cy="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" name="Picture 142" descr="ESS trans3">
                <a:extLst>
                  <a:ext uri="{FF2B5EF4-FFF2-40B4-BE49-F238E27FC236}">
                    <a16:creationId xmlns:a16="http://schemas.microsoft.com/office/drawing/2014/main" id="{A6C46B0E-D2FC-6544-9506-5A1AC61B4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" y="3418"/>
                <a:ext cx="322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6" name="Picture 143" descr="blade in trans">
              <a:extLst>
                <a:ext uri="{FF2B5EF4-FFF2-40B4-BE49-F238E27FC236}">
                  <a16:creationId xmlns:a16="http://schemas.microsoft.com/office/drawing/2014/main" id="{56A0E2E1-C512-8146-B217-A90AC89CD671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20" y="2246"/>
              <a:ext cx="2220" cy="1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6" name="Rectangle 144">
            <a:extLst>
              <a:ext uri="{FF2B5EF4-FFF2-40B4-BE49-F238E27FC236}">
                <a16:creationId xmlns:a16="http://schemas.microsoft.com/office/drawing/2014/main" id="{EFC2CAA9-5EBB-BA4D-8F48-758C88668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1293019"/>
            <a:ext cx="2871788" cy="292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228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pt-BR" sz="1200"/>
              <a:t>Gerenciamento simplificado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Redução do cabeamento SAN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Redução do cabeamento LAN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Consolidação dos switches no chassi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Eliminação dos custos com KVM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Redução dramática nos custos com PDU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pt-BR" sz="1200"/>
          </a:p>
          <a:p>
            <a:pPr eaLnBrk="1" hangingPunct="1"/>
            <a:r>
              <a:rPr lang="en-US" altLang="pt-BR" sz="1200"/>
              <a:t>Preservação do espaço, manutenção da temperatura e consumo elétrico</a:t>
            </a:r>
          </a:p>
          <a:p>
            <a:pPr eaLnBrk="1" hangingPunct="1"/>
            <a:endParaRPr lang="en-US" altLang="pt-BR" sz="1200"/>
          </a:p>
          <a:p>
            <a:pPr eaLnBrk="1" hangingPunct="1"/>
            <a:endParaRPr lang="en-US" altLang="pt-BR" sz="1200"/>
          </a:p>
        </p:txBody>
      </p:sp>
    </p:spTree>
    <p:extLst>
      <p:ext uri="{BB962C8B-B14F-4D97-AF65-F5344CB8AC3E}">
        <p14:creationId xmlns:p14="http://schemas.microsoft.com/office/powerpoint/2010/main" val="37306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7 L 0.18837 0.005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5A8D8A-5BB6-384E-956E-467EE3C0A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28" y="1251284"/>
            <a:ext cx="5245222" cy="29504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62FAC7-1A03-F64D-81A4-A4BDAA8CEF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9449" y="1119102"/>
            <a:ext cx="3873726" cy="290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84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FAA016-A85D-3143-AC0D-0440303B8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4" y="266129"/>
            <a:ext cx="2448272" cy="4305870"/>
          </a:xfrm>
          <a:prstGeom prst="rect">
            <a:avLst/>
          </a:prstGeom>
        </p:spPr>
      </p:pic>
      <p:pic>
        <p:nvPicPr>
          <p:cNvPr id="4" name="Picture 2" descr="Resultado de imagem para cluster DELL">
            <a:extLst>
              <a:ext uri="{FF2B5EF4-FFF2-40B4-BE49-F238E27FC236}">
                <a16:creationId xmlns:a16="http://schemas.microsoft.com/office/drawing/2014/main" id="{57588329-5E66-2749-BE86-3CCDF1E2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1" y="267719"/>
            <a:ext cx="6546896" cy="428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10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CD9874D-69B3-7E48-B707-8F2C323C6A5C}"/>
              </a:ext>
            </a:extLst>
          </p:cNvPr>
          <p:cNvSpPr/>
          <p:nvPr/>
        </p:nvSpPr>
        <p:spPr>
          <a:xfrm>
            <a:off x="4738977" y="1089329"/>
            <a:ext cx="4484536" cy="3347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FAE227-7B0E-E14B-B342-99A585DFE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7218" y="353820"/>
            <a:ext cx="5913708" cy="609600"/>
          </a:xfrm>
        </p:spPr>
        <p:txBody>
          <a:bodyPr>
            <a:normAutofit/>
          </a:bodyPr>
          <a:lstStyle/>
          <a:p>
            <a:r>
              <a:rPr lang="pt-BR" dirty="0"/>
              <a:t>Classificação por área geográfica</a:t>
            </a:r>
            <a:endParaRPr lang="pt-BR" dirty="0">
              <a:latin typeface="Arial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3E5A65-44D1-5947-9827-45CBC77B658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42800" y="1447110"/>
            <a:ext cx="8115328" cy="26319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 err="1">
                <a:latin typeface="Rockwell" pitchFamily="18" charset="0"/>
                <a:cs typeface="Arial" charset="0"/>
              </a:rPr>
              <a:t>PANs</a:t>
            </a:r>
            <a:r>
              <a:rPr lang="pt-BR" sz="2000" b="1" dirty="0">
                <a:latin typeface="Rockwell" pitchFamily="18" charset="0"/>
                <a:cs typeface="Arial" charset="0"/>
              </a:rPr>
              <a:t> (</a:t>
            </a:r>
            <a:r>
              <a:rPr lang="pt-BR" sz="2000" b="1" dirty="0" err="1">
                <a:latin typeface="Rockwell" pitchFamily="18" charset="0"/>
                <a:cs typeface="Arial" charset="0"/>
              </a:rPr>
              <a:t>Personal</a:t>
            </a:r>
            <a:r>
              <a:rPr lang="pt-BR" sz="2000" b="1" dirty="0">
                <a:latin typeface="Rockwell" pitchFamily="18" charset="0"/>
                <a:cs typeface="Arial" charset="0"/>
              </a:rPr>
              <a:t> </a:t>
            </a:r>
            <a:r>
              <a:rPr lang="pt-BR" sz="2000" b="1" dirty="0" err="1">
                <a:latin typeface="Rockwell" pitchFamily="18" charset="0"/>
                <a:cs typeface="Arial" charset="0"/>
              </a:rPr>
              <a:t>Area</a:t>
            </a:r>
            <a:r>
              <a:rPr lang="pt-BR" sz="2000" b="1" dirty="0">
                <a:latin typeface="Rockwell" pitchFamily="18" charset="0"/>
                <a:cs typeface="Arial" charset="0"/>
              </a:rPr>
              <a:t> Network);</a:t>
            </a:r>
          </a:p>
          <a:p>
            <a:pPr>
              <a:lnSpc>
                <a:spcPct val="150000"/>
              </a:lnSpc>
            </a:pPr>
            <a:r>
              <a:rPr lang="pt-BR" sz="2000" b="1" dirty="0" err="1">
                <a:latin typeface="Rockwell" pitchFamily="18" charset="0"/>
                <a:cs typeface="Arial" charset="0"/>
              </a:rPr>
              <a:t>LANs</a:t>
            </a:r>
            <a:r>
              <a:rPr lang="pt-BR" sz="2000" b="1" dirty="0">
                <a:latin typeface="Rockwell" pitchFamily="18" charset="0"/>
                <a:cs typeface="Arial" charset="0"/>
              </a:rPr>
              <a:t> (Local </a:t>
            </a:r>
            <a:r>
              <a:rPr lang="pt-BR" sz="2000" b="1" dirty="0" err="1">
                <a:latin typeface="Rockwell" pitchFamily="18" charset="0"/>
                <a:cs typeface="Arial" charset="0"/>
              </a:rPr>
              <a:t>Area</a:t>
            </a:r>
            <a:r>
              <a:rPr lang="pt-BR" sz="2000" b="1" dirty="0">
                <a:latin typeface="Rockwell" pitchFamily="18" charset="0"/>
                <a:cs typeface="Arial" charset="0"/>
              </a:rPr>
              <a:t> Network);</a:t>
            </a:r>
            <a:r>
              <a:rPr lang="pt-BR" sz="2000" dirty="0">
                <a:latin typeface="Rockwell" pitchFamily="18" charset="0"/>
                <a:cs typeface="Arial" charset="0"/>
              </a:rPr>
              <a:t> </a:t>
            </a:r>
            <a:endParaRPr lang="pt-PT" sz="2000" dirty="0">
              <a:latin typeface="Rockwell" pitchFamily="18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Rockwell" pitchFamily="18" charset="0"/>
                <a:cs typeface="Arial" charset="0"/>
              </a:rPr>
              <a:t>WLAN (Wireless Local </a:t>
            </a:r>
            <a:r>
              <a:rPr lang="pt-BR" sz="2000" b="1" dirty="0" err="1">
                <a:latin typeface="Rockwell" pitchFamily="18" charset="0"/>
                <a:cs typeface="Arial" charset="0"/>
              </a:rPr>
              <a:t>Area</a:t>
            </a:r>
            <a:r>
              <a:rPr lang="pt-BR" sz="2000" b="1" dirty="0">
                <a:latin typeface="Rockwell" pitchFamily="18" charset="0"/>
                <a:cs typeface="Arial" charset="0"/>
              </a:rPr>
              <a:t> Network);</a:t>
            </a:r>
          </a:p>
          <a:p>
            <a:pPr>
              <a:lnSpc>
                <a:spcPct val="150000"/>
              </a:lnSpc>
            </a:pPr>
            <a:r>
              <a:rPr lang="pt-BR" sz="2000" b="1" dirty="0" err="1">
                <a:latin typeface="Rockwell" pitchFamily="18" charset="0"/>
                <a:cs typeface="Arial" charset="0"/>
              </a:rPr>
              <a:t>MANs</a:t>
            </a:r>
            <a:r>
              <a:rPr lang="pt-BR" sz="2000" b="1" dirty="0">
                <a:latin typeface="Rockwell" pitchFamily="18" charset="0"/>
                <a:cs typeface="Arial" charset="0"/>
              </a:rPr>
              <a:t> (</a:t>
            </a:r>
            <a:r>
              <a:rPr lang="pt-BR" sz="2000" b="1" dirty="0" err="1">
                <a:latin typeface="Rockwell" pitchFamily="18" charset="0"/>
                <a:cs typeface="Arial" charset="0"/>
              </a:rPr>
              <a:t>Metropolitan</a:t>
            </a:r>
            <a:r>
              <a:rPr lang="pt-BR" sz="2000" b="1" dirty="0">
                <a:latin typeface="Rockwell" pitchFamily="18" charset="0"/>
                <a:cs typeface="Arial" charset="0"/>
              </a:rPr>
              <a:t> Área Network);</a:t>
            </a:r>
            <a:r>
              <a:rPr lang="pt-BR" sz="2000" dirty="0">
                <a:latin typeface="Rockwell" pitchFamily="18" charset="0"/>
                <a:cs typeface="Arial" charset="0"/>
              </a:rPr>
              <a:t> </a:t>
            </a:r>
            <a:endParaRPr lang="pt-PT" sz="2000" dirty="0">
              <a:latin typeface="Rockwell" pitchFamily="18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pt-PT" sz="2000" b="1" dirty="0">
                <a:latin typeface="Rockwell" pitchFamily="18" charset="0"/>
                <a:cs typeface="Times New Roman" pitchFamily="18" charset="0"/>
              </a:rPr>
              <a:t>WANs (Wide Area Network).</a:t>
            </a:r>
          </a:p>
          <a:p>
            <a:endParaRPr lang="pt-BR" sz="700" dirty="0"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91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3CC111E-DB7A-0742-B15E-11D6A7EE4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509" y="432391"/>
            <a:ext cx="7772400" cy="609600"/>
          </a:xfrm>
        </p:spPr>
        <p:txBody>
          <a:bodyPr>
            <a:noAutofit/>
          </a:bodyPr>
          <a:lstStyle/>
          <a:p>
            <a:r>
              <a:rPr lang="pt-PT" sz="4000" dirty="0">
                <a:latin typeface="Arial" charset="0"/>
              </a:rPr>
              <a:t>PANs – “</a:t>
            </a:r>
            <a:r>
              <a:rPr lang="pt-BR" sz="4000" dirty="0">
                <a:latin typeface="Arial" charset="0"/>
              </a:rPr>
              <a:t>Redes Pessoais”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044A77E-B45F-1C4A-8C2E-7087CE9DBF6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39008" y="1865766"/>
            <a:ext cx="8115328" cy="4605358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PT" sz="2400" dirty="0">
                <a:latin typeface="Rockwell" pitchFamily="18" charset="0"/>
                <a:cs typeface="Arial" charset="0"/>
              </a:rPr>
              <a:t>Atualmente </a:t>
            </a:r>
            <a:r>
              <a:rPr lang="pt-BR" sz="2400" dirty="0">
                <a:latin typeface="Rockwell" pitchFamily="18" charset="0"/>
                <a:cs typeface="Arial" charset="0"/>
              </a:rPr>
              <a:t> este conceito está não só relacionado com a sua reduzida dimensão, mas com também com o fato de utilizar comunicação sem fios (</a:t>
            </a:r>
            <a:r>
              <a:rPr lang="pt-BR" sz="2400" b="1" dirty="0">
                <a:latin typeface="Rockwell" pitchFamily="18" charset="0"/>
                <a:cs typeface="Arial" charset="0"/>
              </a:rPr>
              <a:t>Padrão </a:t>
            </a:r>
            <a:r>
              <a:rPr lang="pt-PT" sz="2400" b="1" dirty="0">
                <a:latin typeface="Rockwell" pitchFamily="18" charset="0"/>
                <a:cs typeface="Arial" charset="0"/>
              </a:rPr>
              <a:t>Bluetooth</a:t>
            </a:r>
            <a:r>
              <a:rPr lang="pt-PT" sz="2400" dirty="0">
                <a:latin typeface="Rockwell" pitchFamily="18" charset="0"/>
                <a:cs typeface="Arial" charset="0"/>
              </a:rPr>
              <a:t>)</a:t>
            </a:r>
            <a:r>
              <a:rPr lang="pt-BR" sz="2400" dirty="0">
                <a:latin typeface="Rockwell" pitchFamily="18" charset="0"/>
                <a:cs typeface="Arial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Rockwell" pitchFamily="18" charset="0"/>
                <a:cs typeface="Arial" charset="0"/>
              </a:rPr>
              <a:t>O alcance limita-se a </a:t>
            </a:r>
            <a:r>
              <a:rPr lang="pt-BR" sz="2400" b="1" dirty="0">
                <a:latin typeface="Rockwell" pitchFamily="18" charset="0"/>
                <a:cs typeface="Arial" charset="0"/>
              </a:rPr>
              <a:t>áreas pequenas</a:t>
            </a:r>
            <a:r>
              <a:rPr lang="pt-BR" sz="2400" dirty="0">
                <a:latin typeface="Rockwell" pitchFamily="18" charset="0"/>
                <a:cs typeface="Arial" charset="0"/>
              </a:rPr>
              <a:t>, algumas dezenas de metros. </a:t>
            </a: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Rockwell" pitchFamily="18" charset="0"/>
                <a:cs typeface="Arial" charset="0"/>
              </a:rPr>
              <a:t>Velocidade são relativamente baixos, na casa de 1 a 3 </a:t>
            </a:r>
            <a:r>
              <a:rPr lang="pt-BR" sz="2400" dirty="0" err="1">
                <a:latin typeface="Rockwell" pitchFamily="18" charset="0"/>
                <a:cs typeface="Arial" charset="0"/>
              </a:rPr>
              <a:t>Mbps</a:t>
            </a:r>
            <a:r>
              <a:rPr lang="pt-BR" sz="2400" dirty="0">
                <a:latin typeface="Rockwell" pitchFamily="18" charset="0"/>
                <a:cs typeface="Arial" charset="0"/>
              </a:rPr>
              <a:t>, dependendo do padrão do Bluetooth.</a:t>
            </a:r>
          </a:p>
        </p:txBody>
      </p:sp>
    </p:spTree>
    <p:extLst>
      <p:ext uri="{BB962C8B-B14F-4D97-AF65-F5344CB8AC3E}">
        <p14:creationId xmlns:p14="http://schemas.microsoft.com/office/powerpoint/2010/main" val="2358669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21215E9-8BC2-6D4C-AAF6-57F918A4E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5409" y="556550"/>
            <a:ext cx="7772400" cy="609600"/>
          </a:xfrm>
        </p:spPr>
        <p:txBody>
          <a:bodyPr>
            <a:normAutofit/>
          </a:bodyPr>
          <a:lstStyle/>
          <a:p>
            <a:r>
              <a:rPr lang="pt-PT" dirty="0">
                <a:latin typeface="Arial" charset="0"/>
              </a:rPr>
              <a:t>LANs – “</a:t>
            </a:r>
            <a:r>
              <a:rPr lang="pt-BR" dirty="0">
                <a:latin typeface="Arial" charset="0"/>
              </a:rPr>
              <a:t>Redes locais”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FC6DC86-557A-EC46-81DB-90B304B8928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11353" y="1348638"/>
            <a:ext cx="8143932" cy="4748234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Rockwell" pitchFamily="18" charset="0"/>
                <a:cs typeface="Arial" charset="0"/>
              </a:rPr>
              <a:t>Caracteriza-se por ocupar uma área limitada, no máximo um edifício, ou alguns edifícios próximos, muitas vezes limitam-se a apenas um andar ou uma sala.</a:t>
            </a:r>
            <a:endParaRPr lang="pt-PT" sz="2400" dirty="0">
              <a:latin typeface="Rockwell" pitchFamily="18" charset="0"/>
              <a:cs typeface="Arial" charset="0"/>
            </a:endParaRPr>
          </a:p>
          <a:p>
            <a:r>
              <a:rPr lang="pt-BR" sz="2400" dirty="0">
                <a:latin typeface="Rockwell" pitchFamily="18" charset="0"/>
                <a:cs typeface="Arial" charset="0"/>
              </a:rPr>
              <a:t>Garante acesso através de taxas de velocidade de transmissão</a:t>
            </a:r>
            <a:r>
              <a:rPr lang="pt-PT" sz="2400" dirty="0">
                <a:latin typeface="Rockwell" pitchFamily="18" charset="0"/>
                <a:cs typeface="Arial" charset="0"/>
              </a:rPr>
              <a:t> média e alta (váriando de10 Mbs a 1Gbps, com 100Mbps em maior uso atualmente).</a:t>
            </a:r>
          </a:p>
          <a:p>
            <a:r>
              <a:rPr lang="pt-BR" sz="2400" dirty="0">
                <a:latin typeface="Rockwell" pitchFamily="18" charset="0"/>
                <a:cs typeface="Arial" charset="0"/>
              </a:rPr>
              <a:t>Compartilhamento grupos de recursos comuns. (EX: impressoras,  Fax)</a:t>
            </a:r>
            <a:r>
              <a:rPr lang="pt-PT" sz="2400" dirty="0">
                <a:latin typeface="Rockwell" pitchFamily="18" charset="0"/>
                <a:cs typeface="Arial" charset="0"/>
              </a:rPr>
              <a:t>.</a:t>
            </a:r>
            <a:endParaRPr lang="pt-BR" sz="2400" dirty="0">
              <a:latin typeface="Rockwell" pitchFamily="18" charset="0"/>
              <a:ea typeface="Arial Unicode MS" pitchFamily="34" charset="-128"/>
              <a:cs typeface="Arial Unicode MS" pitchFamily="34" charset="-128"/>
            </a:endParaRPr>
          </a:p>
          <a:p>
            <a:endParaRPr lang="pt-BR" sz="2400" b="1" dirty="0">
              <a:latin typeface="Rockwell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11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17728F2-5471-9842-9465-781208E00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5409" y="268194"/>
            <a:ext cx="7772400" cy="609600"/>
          </a:xfrm>
        </p:spPr>
        <p:txBody>
          <a:bodyPr>
            <a:noAutofit/>
          </a:bodyPr>
          <a:lstStyle/>
          <a:p>
            <a:r>
              <a:rPr lang="pt-PT" sz="3200" dirty="0">
                <a:latin typeface="Arial" charset="0"/>
              </a:rPr>
              <a:t>WLANs – “</a:t>
            </a:r>
            <a:r>
              <a:rPr lang="pt-BR" sz="3200" dirty="0">
                <a:latin typeface="Arial" charset="0"/>
              </a:rPr>
              <a:t>Redes locais sem Fio”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B854D3B-09B0-ED46-A372-EEEEFB620F0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7634" y="1332500"/>
            <a:ext cx="8143932" cy="4748234"/>
          </a:xfrm>
        </p:spPr>
        <p:txBody>
          <a:bodyPr>
            <a:normAutofit/>
          </a:bodyPr>
          <a:lstStyle/>
          <a:p>
            <a:r>
              <a:rPr lang="pt-PT" sz="2800" dirty="0">
                <a:latin typeface="Rockwell" pitchFamily="18" charset="0"/>
                <a:cs typeface="Arial" charset="0"/>
              </a:rPr>
              <a:t>É uma rede local que usa ondas de rádio para fazer uma conexão.</a:t>
            </a:r>
            <a:endParaRPr lang="pt-BR" sz="2800" dirty="0">
              <a:latin typeface="Rockwell" pitchFamily="18" charset="0"/>
              <a:cs typeface="Arial" charset="0"/>
            </a:endParaRPr>
          </a:p>
          <a:p>
            <a:r>
              <a:rPr lang="pt-BR" sz="2800" dirty="0">
                <a:latin typeface="Rockwell" pitchFamily="18" charset="0"/>
                <a:cs typeface="Arial" charset="0"/>
              </a:rPr>
              <a:t>São adequadas a situações em que é necessário mobilidade, são flexíveis e da fácil instalação.</a:t>
            </a:r>
          </a:p>
          <a:p>
            <a:r>
              <a:rPr lang="pt-BR" sz="2800" dirty="0">
                <a:latin typeface="Rockwell" pitchFamily="18" charset="0"/>
                <a:cs typeface="Arial" charset="0"/>
              </a:rPr>
              <a:t>Conceito de </a:t>
            </a:r>
            <a:r>
              <a:rPr lang="pt-BR" sz="2800" dirty="0">
                <a:solidFill>
                  <a:srgbClr val="FF0000"/>
                </a:solidFill>
                <a:latin typeface="Rockwell" pitchFamily="18" charset="0"/>
                <a:cs typeface="Arial" charset="0"/>
              </a:rPr>
              <a:t>Access </a:t>
            </a:r>
            <a:r>
              <a:rPr lang="pt-BR" sz="2800" dirty="0" err="1">
                <a:solidFill>
                  <a:srgbClr val="FF0000"/>
                </a:solidFill>
                <a:latin typeface="Rockwell" pitchFamily="18" charset="0"/>
                <a:cs typeface="Arial" charset="0"/>
              </a:rPr>
              <a:t>Point</a:t>
            </a:r>
            <a:r>
              <a:rPr lang="pt-BR" sz="2800" dirty="0">
                <a:latin typeface="Rockwell" pitchFamily="18" charset="0"/>
                <a:cs typeface="Arial" charset="0"/>
              </a:rPr>
              <a:t>;</a:t>
            </a:r>
          </a:p>
          <a:p>
            <a:r>
              <a:rPr lang="pt-BR" sz="2800" dirty="0">
                <a:latin typeface="Rockwell" pitchFamily="18" charset="0"/>
                <a:cs typeface="Arial" charset="0"/>
              </a:rPr>
              <a:t>Geralmente utiliza tecnologia </a:t>
            </a:r>
            <a:r>
              <a:rPr lang="pt-BR" sz="2800" dirty="0" err="1">
                <a:solidFill>
                  <a:srgbClr val="FF0000"/>
                </a:solidFill>
                <a:latin typeface="Rockwell" pitchFamily="18" charset="0"/>
                <a:cs typeface="Arial" charset="0"/>
              </a:rPr>
              <a:t>Wi-Fi</a:t>
            </a:r>
            <a:r>
              <a:rPr lang="pt-BR" sz="2800" dirty="0">
                <a:latin typeface="Rockwell" pitchFamily="18" charset="0"/>
                <a:cs typeface="Arial" charset="0"/>
              </a:rPr>
              <a:t> para a conexão.</a:t>
            </a:r>
          </a:p>
        </p:txBody>
      </p:sp>
    </p:spTree>
    <p:extLst>
      <p:ext uri="{BB962C8B-B14F-4D97-AF65-F5344CB8AC3E}">
        <p14:creationId xmlns:p14="http://schemas.microsoft.com/office/powerpoint/2010/main" val="29402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CF0F62A-BFE1-E741-A113-30B27C09CE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740" y="178078"/>
            <a:ext cx="7772400" cy="609600"/>
          </a:xfrm>
        </p:spPr>
        <p:txBody>
          <a:bodyPr>
            <a:normAutofit/>
          </a:bodyPr>
          <a:lstStyle/>
          <a:p>
            <a:r>
              <a:rPr lang="pt-PT" dirty="0">
                <a:latin typeface="Arial" charset="0"/>
              </a:rPr>
              <a:t>MANs – “</a:t>
            </a:r>
            <a:r>
              <a:rPr lang="pt-BR" dirty="0">
                <a:latin typeface="Arial" charset="0"/>
              </a:rPr>
              <a:t>Rede metropolitana”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C553774-7928-1D43-B5DB-811D4A7B166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66736" y="1249995"/>
            <a:ext cx="8115328" cy="4114800"/>
          </a:xfrm>
        </p:spPr>
        <p:txBody>
          <a:bodyPr>
            <a:noAutofit/>
          </a:bodyPr>
          <a:lstStyle/>
          <a:p>
            <a:r>
              <a:rPr lang="pt-BR" sz="2800" dirty="0">
                <a:latin typeface="Rockwell" pitchFamily="18" charset="0"/>
                <a:cs typeface="Arial" charset="0"/>
              </a:rPr>
              <a:t>É uma rede formada pela união de algumas </a:t>
            </a:r>
            <a:r>
              <a:rPr lang="pt-BR" sz="2800" dirty="0" err="1">
                <a:latin typeface="Rockwell" pitchFamily="18" charset="0"/>
                <a:cs typeface="Arial" charset="0"/>
              </a:rPr>
              <a:t>LANs</a:t>
            </a:r>
            <a:r>
              <a:rPr lang="pt-BR" sz="2800" dirty="0">
                <a:latin typeface="Rockwell" pitchFamily="18" charset="0"/>
                <a:cs typeface="Arial" charset="0"/>
              </a:rPr>
              <a:t> próximas geograficamente</a:t>
            </a:r>
            <a:r>
              <a:rPr lang="pt-PT" sz="2800" dirty="0">
                <a:latin typeface="Rockwell" pitchFamily="18" charset="0"/>
                <a:cs typeface="Arial" charset="0"/>
              </a:rPr>
              <a:t>.</a:t>
            </a:r>
          </a:p>
          <a:p>
            <a:r>
              <a:rPr lang="pt-BR" sz="2800" dirty="0">
                <a:latin typeface="Rockwell" pitchFamily="18" charset="0"/>
                <a:cs typeface="Arial" charset="0"/>
              </a:rPr>
              <a:t>Atualmente as </a:t>
            </a:r>
            <a:r>
              <a:rPr lang="pt-BR" sz="2800" dirty="0" err="1">
                <a:latin typeface="Rockwell" pitchFamily="18" charset="0"/>
                <a:cs typeface="Arial" charset="0"/>
              </a:rPr>
              <a:t>MANs</a:t>
            </a:r>
            <a:r>
              <a:rPr lang="pt-BR" sz="2800" dirty="0">
                <a:latin typeface="Rockwell" pitchFamily="18" charset="0"/>
                <a:cs typeface="Arial" charset="0"/>
              </a:rPr>
              <a:t> estão utilizando a fibra óptica ou tecnologia sem fio por rádio microondas </a:t>
            </a:r>
            <a:r>
              <a:rPr lang="pt-PT" sz="2800" dirty="0">
                <a:latin typeface="Rockwell" pitchFamily="18" charset="0"/>
                <a:cs typeface="Arial" charset="0"/>
              </a:rPr>
              <a:t>ou FDDI.</a:t>
            </a:r>
            <a:r>
              <a:rPr lang="pt-BR" sz="2800" dirty="0">
                <a:latin typeface="Rockwell" pitchFamily="18" charset="0"/>
                <a:cs typeface="Arial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pt-PT" sz="2800" dirty="0">
                <a:latin typeface="Rockwell" pitchFamily="18" charset="0"/>
                <a:cs typeface="Arial" charset="0"/>
              </a:rPr>
              <a:t>De</a:t>
            </a:r>
            <a:r>
              <a:rPr lang="pt-BR" sz="2800" dirty="0" err="1">
                <a:latin typeface="Rockwell" pitchFamily="18" charset="0"/>
                <a:cs typeface="Arial" charset="0"/>
              </a:rPr>
              <a:t>svantagem</a:t>
            </a:r>
            <a:r>
              <a:rPr lang="pt-PT" sz="2800" dirty="0">
                <a:latin typeface="Rockwell" pitchFamily="18" charset="0"/>
                <a:cs typeface="Arial" charset="0"/>
              </a:rPr>
              <a:t>:</a:t>
            </a:r>
            <a:r>
              <a:rPr lang="pt-BR" sz="2800" dirty="0">
                <a:latin typeface="Rockwell" pitchFamily="18" charset="0"/>
                <a:cs typeface="Arial" charset="0"/>
              </a:rPr>
              <a:t> auto custo de instalação</a:t>
            </a:r>
            <a:r>
              <a:rPr lang="pt-PT" sz="2800" dirty="0">
                <a:latin typeface="Rockwell" pitchFamily="18" charset="0"/>
                <a:cs typeface="Arial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pt-PT" sz="2800" dirty="0">
                <a:latin typeface="Rockwell" pitchFamily="18" charset="0"/>
                <a:cs typeface="Arial" charset="0"/>
              </a:rPr>
              <a:t>Va</a:t>
            </a:r>
            <a:r>
              <a:rPr lang="pt-BR" sz="2800" dirty="0" err="1">
                <a:latin typeface="Rockwell" pitchFamily="18" charset="0"/>
                <a:cs typeface="Arial" charset="0"/>
              </a:rPr>
              <a:t>ntagem</a:t>
            </a:r>
            <a:r>
              <a:rPr lang="pt-PT" sz="2800" dirty="0">
                <a:latin typeface="Rockwell" pitchFamily="18" charset="0"/>
                <a:cs typeface="Arial" charset="0"/>
              </a:rPr>
              <a:t>:</a:t>
            </a:r>
            <a:r>
              <a:rPr lang="pt-BR" sz="2800" dirty="0">
                <a:latin typeface="Rockwell" pitchFamily="18" charset="0"/>
                <a:cs typeface="Arial" charset="0"/>
              </a:rPr>
              <a:t> </a:t>
            </a:r>
            <a:r>
              <a:rPr lang="pt-PT" sz="2800" dirty="0">
                <a:latin typeface="Rockwell" pitchFamily="18" charset="0"/>
                <a:cs typeface="Arial" charset="0"/>
              </a:rPr>
              <a:t>N</a:t>
            </a:r>
            <a:r>
              <a:rPr lang="pt-BR" sz="2800" dirty="0" err="1">
                <a:latin typeface="Rockwell" pitchFamily="18" charset="0"/>
                <a:cs typeface="Arial" charset="0"/>
              </a:rPr>
              <a:t>ão</a:t>
            </a:r>
            <a:r>
              <a:rPr lang="pt-BR" sz="2800" dirty="0">
                <a:latin typeface="Rockwell" pitchFamily="18" charset="0"/>
                <a:cs typeface="Arial" charset="0"/>
              </a:rPr>
              <a:t> existe custo mensal das linhas.</a:t>
            </a:r>
          </a:p>
        </p:txBody>
      </p:sp>
    </p:spTree>
    <p:extLst>
      <p:ext uri="{BB962C8B-B14F-4D97-AF65-F5344CB8AC3E}">
        <p14:creationId xmlns:p14="http://schemas.microsoft.com/office/powerpoint/2010/main" val="282303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907006" y="126584"/>
            <a:ext cx="2909448" cy="50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Quem sou eu?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CD5A05B-1575-4E96-87C5-67A3A5A34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37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726E5-FF80-CD42-82FF-3C14AB7D2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600" y="980728"/>
            <a:ext cx="7772400" cy="609600"/>
          </a:xfrm>
        </p:spPr>
        <p:txBody>
          <a:bodyPr>
            <a:noAutofit/>
          </a:bodyPr>
          <a:lstStyle/>
          <a:p>
            <a:r>
              <a:rPr lang="pt-PT" sz="2800" dirty="0">
                <a:latin typeface="Arial" charset="0"/>
              </a:rPr>
              <a:t>WANs – “</a:t>
            </a:r>
            <a:r>
              <a:rPr lang="pt-PT" sz="2800" dirty="0"/>
              <a:t>Rede de longa distância”</a:t>
            </a:r>
            <a:endParaRPr lang="pt-BR" sz="2800" dirty="0">
              <a:latin typeface="Arial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DD5D261-9F17-4D44-9D55-FEDBD4BA76B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6217" y="1753067"/>
            <a:ext cx="8186766" cy="5000660"/>
          </a:xfrm>
        </p:spPr>
        <p:txBody>
          <a:bodyPr>
            <a:normAutofit/>
          </a:bodyPr>
          <a:lstStyle/>
          <a:p>
            <a:pPr algn="just"/>
            <a:r>
              <a:rPr lang="pt-PT" sz="2400" dirty="0">
                <a:latin typeface="Rockwell" pitchFamily="18" charset="0"/>
                <a:cs typeface="Arial" charset="0"/>
              </a:rPr>
              <a:t>C</a:t>
            </a:r>
            <a:r>
              <a:rPr lang="pt-BR" sz="2400" dirty="0" err="1">
                <a:latin typeface="Rockwell" pitchFamily="18" charset="0"/>
                <a:cs typeface="Arial" charset="0"/>
              </a:rPr>
              <a:t>onhecida</a:t>
            </a:r>
            <a:r>
              <a:rPr lang="pt-BR" sz="2400" dirty="0">
                <a:latin typeface="Rockwell" pitchFamily="18" charset="0"/>
                <a:cs typeface="Arial" charset="0"/>
              </a:rPr>
              <a:t> por rede remota, consiste normalmente na conexão de duas ou mais </a:t>
            </a:r>
            <a:r>
              <a:rPr lang="pt-PT" sz="2400" dirty="0">
                <a:latin typeface="Rockwell" pitchFamily="18" charset="0"/>
                <a:cs typeface="Arial" charset="0"/>
              </a:rPr>
              <a:t>LAN</a:t>
            </a:r>
            <a:r>
              <a:rPr lang="pt-BR" sz="2400" dirty="0">
                <a:latin typeface="Rockwell" pitchFamily="18" charset="0"/>
                <a:cs typeface="Arial" charset="0"/>
              </a:rPr>
              <a:t>s, geralmente em uma área </a:t>
            </a:r>
            <a:r>
              <a:rPr lang="pt-BR" sz="2400" dirty="0">
                <a:solidFill>
                  <a:srgbClr val="FF0000"/>
                </a:solidFill>
                <a:latin typeface="Rockwell" pitchFamily="18" charset="0"/>
                <a:cs typeface="Arial" charset="0"/>
              </a:rPr>
              <a:t>geográfica ampla</a:t>
            </a:r>
            <a:r>
              <a:rPr lang="pt-BR" sz="2400" dirty="0">
                <a:latin typeface="Rockwell" pitchFamily="18" charset="0"/>
                <a:cs typeface="Arial" charset="0"/>
              </a:rPr>
              <a:t> (pais ou continente). </a:t>
            </a:r>
          </a:p>
          <a:p>
            <a:pPr algn="just"/>
            <a:r>
              <a:rPr lang="pt-BR" sz="2400" dirty="0">
                <a:latin typeface="Rockwell" pitchFamily="18" charset="0"/>
                <a:cs typeface="Arial" charset="0"/>
              </a:rPr>
              <a:t>Oferece velocidades altas e alto custo de implementação.</a:t>
            </a:r>
          </a:p>
          <a:p>
            <a:pPr algn="just"/>
            <a:r>
              <a:rPr lang="pt-BR" sz="2400" dirty="0">
                <a:latin typeface="Rockwell" pitchFamily="18" charset="0"/>
                <a:cs typeface="Arial" charset="0"/>
              </a:rPr>
              <a:t>As WANS são providas por operadoras. </a:t>
            </a: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Rockwell" pitchFamily="18" charset="0"/>
                <a:cs typeface="Arial" charset="0"/>
              </a:rPr>
              <a:t>Utilizam as </a:t>
            </a:r>
            <a:r>
              <a:rPr lang="pt-BR" sz="2400" dirty="0">
                <a:solidFill>
                  <a:srgbClr val="FF0000"/>
                </a:solidFill>
                <a:latin typeface="Rockwell" pitchFamily="18" charset="0"/>
                <a:cs typeface="Arial" charset="0"/>
              </a:rPr>
              <a:t>Fibras Ópticas </a:t>
            </a:r>
            <a:r>
              <a:rPr lang="pt-BR" sz="2400" dirty="0">
                <a:latin typeface="Rockwell" pitchFamily="18" charset="0"/>
                <a:cs typeface="Arial" charset="0"/>
              </a:rPr>
              <a:t>e transmissão por </a:t>
            </a:r>
            <a:r>
              <a:rPr lang="pt-BR" sz="2400" dirty="0">
                <a:solidFill>
                  <a:srgbClr val="FF0000"/>
                </a:solidFill>
                <a:latin typeface="Rockwell" pitchFamily="18" charset="0"/>
                <a:cs typeface="Arial" charset="0"/>
              </a:rPr>
              <a:t>satélites</a:t>
            </a:r>
            <a:r>
              <a:rPr lang="pt-BR" sz="2400" dirty="0">
                <a:latin typeface="Rockwell" pitchFamily="18" charset="0"/>
                <a:cs typeface="Arial" charset="0"/>
              </a:rPr>
              <a:t>.</a:t>
            </a:r>
            <a:endParaRPr lang="pt-BR" sz="2400" dirty="0">
              <a:latin typeface="Rockwell" pitchFamily="18" charset="0"/>
              <a:ea typeface="Arial Unicode MS" pitchFamily="34" charset="-128"/>
              <a:cs typeface="Arial Unicode MS" pitchFamily="34" charset="-128"/>
            </a:endParaRPr>
          </a:p>
          <a:p>
            <a:pPr algn="just">
              <a:lnSpc>
                <a:spcPct val="90000"/>
              </a:lnSpc>
            </a:pPr>
            <a:r>
              <a:rPr lang="pt-BR" sz="2400" dirty="0">
                <a:latin typeface="Rockwell" pitchFamily="18" charset="0"/>
                <a:cs typeface="Arial" charset="0"/>
              </a:rPr>
              <a:t>Novos padrões surgem para as </a:t>
            </a:r>
            <a:r>
              <a:rPr lang="pt-BR" sz="2400" dirty="0" err="1">
                <a:latin typeface="Rockwell" pitchFamily="18" charset="0"/>
                <a:cs typeface="Arial" charset="0"/>
              </a:rPr>
              <a:t>WANs</a:t>
            </a:r>
            <a:r>
              <a:rPr lang="pt-BR" sz="2400" dirty="0">
                <a:latin typeface="Rockwell" pitchFamily="18" charset="0"/>
                <a:cs typeface="Arial" charset="0"/>
              </a:rPr>
              <a:t> como o ATM</a:t>
            </a:r>
            <a:r>
              <a:rPr lang="pt-PT" sz="2400" dirty="0">
                <a:latin typeface="Rockwell" pitchFamily="18" charset="0"/>
                <a:cs typeface="Arial" charset="0"/>
              </a:rPr>
              <a:t>.</a:t>
            </a:r>
            <a:r>
              <a:rPr lang="pt-BR" sz="2400" dirty="0">
                <a:latin typeface="Rockwell" pitchFamily="18" charset="0"/>
                <a:cs typeface="Arial" charset="0"/>
              </a:rPr>
              <a:t> </a:t>
            </a:r>
          </a:p>
          <a:p>
            <a:pPr algn="just"/>
            <a:endParaRPr lang="pt-BR" sz="2400" dirty="0">
              <a:latin typeface="Rockwell" pitchFamily="18" charset="0"/>
              <a:cs typeface="Arial" charset="0"/>
            </a:endParaRPr>
          </a:p>
          <a:p>
            <a:endParaRPr lang="pt-BR" sz="2000" b="1" dirty="0">
              <a:latin typeface="Rockwell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944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7C14B-84A7-624C-B2D0-06727F170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" b="3915"/>
          <a:stretch/>
        </p:blipFill>
        <p:spPr bwMode="auto">
          <a:xfrm>
            <a:off x="1004057" y="0"/>
            <a:ext cx="655403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A32E51E-4CC6-5444-8C29-B53AED63C5C1}"/>
              </a:ext>
            </a:extLst>
          </p:cNvPr>
          <p:cNvSpPr txBox="1"/>
          <p:nvPr/>
        </p:nvSpPr>
        <p:spPr>
          <a:xfrm>
            <a:off x="735835" y="1711897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8" name="Picture 4" descr="O que fez Portugal com o ouro extraído do Brasil? | VortexMag">
            <a:extLst>
              <a:ext uri="{FF2B5EF4-FFF2-40B4-BE49-F238E27FC236}">
                <a16:creationId xmlns:a16="http://schemas.microsoft.com/office/drawing/2014/main" id="{D7C70A3A-8366-F544-8F37-99C1E3663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962" y="0"/>
            <a:ext cx="1023093" cy="6684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46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A32E51E-4CC6-5444-8C29-B53AED63C5C1}"/>
              </a:ext>
            </a:extLst>
          </p:cNvPr>
          <p:cNvSpPr txBox="1"/>
          <p:nvPr/>
        </p:nvSpPr>
        <p:spPr>
          <a:xfrm>
            <a:off x="735835" y="1711897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 descr="Backbone maps: Mapping the Internet - ITGS News">
            <a:extLst>
              <a:ext uri="{FF2B5EF4-FFF2-40B4-BE49-F238E27FC236}">
                <a16:creationId xmlns:a16="http://schemas.microsoft.com/office/drawing/2014/main" id="{AE8B1571-CDD6-2040-888A-A7361591B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1" b="5487"/>
          <a:stretch/>
        </p:blipFill>
        <p:spPr bwMode="auto">
          <a:xfrm>
            <a:off x="1" y="0"/>
            <a:ext cx="9141114" cy="51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927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Como é feita a conexão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342F2C-441D-B043-A546-E3AD14775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09" y="2571750"/>
            <a:ext cx="3708400" cy="204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3C80C60-E763-E448-801F-4CCD46F6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11" y="1476670"/>
            <a:ext cx="3416380" cy="21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74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6" descr="Tubarões podem &amp;quot;derrubar&amp;quot; a internet: eles adoram morder cabos submarinos -  Revista Galileu | Internet">
            <a:extLst>
              <a:ext uri="{FF2B5EF4-FFF2-40B4-BE49-F238E27FC236}">
                <a16:creationId xmlns:a16="http://schemas.microsoft.com/office/drawing/2014/main" id="{B92E5E4E-CD53-344E-A4A7-970CE971D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8" r="4104"/>
          <a:stretch/>
        </p:blipFill>
        <p:spPr bwMode="auto">
          <a:xfrm>
            <a:off x="4724400" y="2096284"/>
            <a:ext cx="4244736" cy="292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091BF1D-7260-6146-9022-524E85278D10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66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Como é feita a manutenção</a:t>
            </a:r>
          </a:p>
        </p:txBody>
      </p:sp>
      <p:pic>
        <p:nvPicPr>
          <p:cNvPr id="5122" name="Picture 2" descr="Cabos submarinos de Internet são mais sensíveis do que você imagina -  Canaltech">
            <a:extLst>
              <a:ext uri="{FF2B5EF4-FFF2-40B4-BE49-F238E27FC236}">
                <a16:creationId xmlns:a16="http://schemas.microsoft.com/office/drawing/2014/main" id="{C513B4D2-D150-6046-A49E-5193DE49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8" y="694648"/>
            <a:ext cx="4023942" cy="226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entral de Cursos Planejamento e controle da manutenção em Uberlândia -  Central de Cursos">
            <a:extLst>
              <a:ext uri="{FF2B5EF4-FFF2-40B4-BE49-F238E27FC236}">
                <a16:creationId xmlns:a16="http://schemas.microsoft.com/office/drawing/2014/main" id="{F7CF7100-633D-A24A-A718-38B7B2A2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58" y="2958115"/>
            <a:ext cx="1529770" cy="21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04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4495" y="1013947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4298811" y="43421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i="1" dirty="0"/>
              <a:t>Topologia em estrela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6" descr="estrela">
            <a:extLst>
              <a:ext uri="{FF2B5EF4-FFF2-40B4-BE49-F238E27FC236}">
                <a16:creationId xmlns:a16="http://schemas.microsoft.com/office/drawing/2014/main" id="{6D6D4D3D-26A3-EB47-8A47-BC9A0087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1736050" y="1507768"/>
            <a:ext cx="3622465" cy="2556734"/>
          </a:xfrm>
          <a:prstGeom prst="rect">
            <a:avLst/>
          </a:prstGeom>
          <a:noFill/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4004DC8E-D8E4-4346-9FB6-730BA0C3A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822" y="4230126"/>
            <a:ext cx="533400" cy="457200"/>
          </a:xfrm>
          <a:prstGeom prst="rect">
            <a:avLst/>
          </a:prstGeom>
          <a:solidFill>
            <a:srgbClr val="D60F0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b="1">
                <a:solidFill>
                  <a:srgbClr val="FFFFFF"/>
                </a:solidFill>
                <a:latin typeface="Arial" charset="0"/>
              </a:rPr>
              <a:t>D</a:t>
            </a:r>
            <a:endParaRPr lang="pt-BR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9ABD0DA9-33ED-3847-ABB0-41BF24C4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243" y="1196356"/>
            <a:ext cx="533400" cy="457200"/>
          </a:xfrm>
          <a:prstGeom prst="rect">
            <a:avLst/>
          </a:prstGeom>
          <a:solidFill>
            <a:srgbClr val="D60F0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b="1" dirty="0">
                <a:solidFill>
                  <a:srgbClr val="FFFFFF"/>
                </a:solidFill>
                <a:latin typeface="Arial" charset="0"/>
              </a:rPr>
              <a:t>A</a:t>
            </a:r>
            <a:endParaRPr lang="pt-BR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79D9E28A-9A34-9B49-A346-4ADB99E8C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5115" y="1342144"/>
            <a:ext cx="533400" cy="457200"/>
          </a:xfrm>
          <a:prstGeom prst="rect">
            <a:avLst/>
          </a:prstGeom>
          <a:solidFill>
            <a:srgbClr val="D60F0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b="1" dirty="0">
                <a:solidFill>
                  <a:srgbClr val="FFFFFF"/>
                </a:solidFill>
                <a:latin typeface="Arial" charset="0"/>
              </a:rPr>
              <a:t>B</a:t>
            </a:r>
            <a:endParaRPr lang="pt-BR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CF4CB879-2CE3-C54C-98D1-919317F1E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4087" y="3662421"/>
            <a:ext cx="533400" cy="457200"/>
          </a:xfrm>
          <a:prstGeom prst="rect">
            <a:avLst/>
          </a:prstGeom>
          <a:solidFill>
            <a:srgbClr val="D60F0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b="1" dirty="0">
                <a:solidFill>
                  <a:srgbClr val="FFFFFF"/>
                </a:solidFill>
                <a:latin typeface="Arial" charset="0"/>
              </a:rPr>
              <a:t>C</a:t>
            </a:r>
            <a:endParaRPr lang="pt-BR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1139604E-FF3F-C94F-85A0-A2FC2B9A5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467" y="3835902"/>
            <a:ext cx="533400" cy="457200"/>
          </a:xfrm>
          <a:prstGeom prst="rect">
            <a:avLst/>
          </a:prstGeom>
          <a:solidFill>
            <a:srgbClr val="D60F0A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b="1" dirty="0">
                <a:solidFill>
                  <a:srgbClr val="FFFFFF"/>
                </a:solidFill>
                <a:latin typeface="Arial" charset="0"/>
              </a:rPr>
              <a:t>E</a:t>
            </a:r>
            <a:endParaRPr lang="pt-BR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A8E531-8A21-9F44-A9A3-A26D9428B02B}"/>
              </a:ext>
            </a:extLst>
          </p:cNvPr>
          <p:cNvSpPr txBox="1"/>
          <p:nvPr/>
        </p:nvSpPr>
        <p:spPr>
          <a:xfrm>
            <a:off x="6450227" y="2067698"/>
            <a:ext cx="21995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Diferença entre: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463591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1903274" y="39098"/>
            <a:ext cx="660982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i="1" dirty="0"/>
              <a:t>Inteligência de dispositivo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5187F8C3-A279-3040-A21A-06C6EF4C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95" y="1500809"/>
            <a:ext cx="91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8AA0A5C4-689C-A649-A1C4-BCD608D09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95" y="3253409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>
            <a:extLst>
              <a:ext uri="{FF2B5EF4-FFF2-40B4-BE49-F238E27FC236}">
                <a16:creationId xmlns:a16="http://schemas.microsoft.com/office/drawing/2014/main" id="{666378B7-179F-5443-B5C2-E98DEF528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95" y="2339009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FC36282F-FCE5-354C-8D2F-50C8C75C5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95" y="1424609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9">
            <a:extLst>
              <a:ext uri="{FF2B5EF4-FFF2-40B4-BE49-F238E27FC236}">
                <a16:creationId xmlns:a16="http://schemas.microsoft.com/office/drawing/2014/main" id="{905DAE0E-EE6C-E742-BCCE-71B32C6C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95" y="1832597"/>
            <a:ext cx="80010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10">
            <a:extLst>
              <a:ext uri="{FF2B5EF4-FFF2-40B4-BE49-F238E27FC236}">
                <a16:creationId xmlns:a16="http://schemas.microsoft.com/office/drawing/2014/main" id="{C6DA7B4C-7513-2241-BAE7-25DD16FD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020" y="1207122"/>
            <a:ext cx="1157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2000"/>
              <a:t>54 Mbps</a:t>
            </a:r>
          </a:p>
        </p:txBody>
      </p:sp>
      <p:pic>
        <p:nvPicPr>
          <p:cNvPr id="28" name="Picture 11">
            <a:extLst>
              <a:ext uri="{FF2B5EF4-FFF2-40B4-BE49-F238E27FC236}">
                <a16:creationId xmlns:a16="http://schemas.microsoft.com/office/drawing/2014/main" id="{8402CBCE-175F-9545-BC1B-0D8BD6E89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95" y="3482009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15">
            <a:extLst>
              <a:ext uri="{FF2B5EF4-FFF2-40B4-BE49-F238E27FC236}">
                <a16:creationId xmlns:a16="http://schemas.microsoft.com/office/drawing/2014/main" id="{EE7141DB-A835-FE49-8514-A50AA93095A7}"/>
              </a:ext>
            </a:extLst>
          </p:cNvPr>
          <p:cNvSpPr>
            <a:spLocks/>
          </p:cNvSpPr>
          <p:nvPr/>
        </p:nvSpPr>
        <p:spPr bwMode="auto">
          <a:xfrm>
            <a:off x="1350295" y="1780209"/>
            <a:ext cx="1524000" cy="254000"/>
          </a:xfrm>
          <a:custGeom>
            <a:avLst/>
            <a:gdLst>
              <a:gd name="T0" fmla="*/ 1524000 w 960"/>
              <a:gd name="T1" fmla="*/ 101600 h 160"/>
              <a:gd name="T2" fmla="*/ 609600 w 960"/>
              <a:gd name="T3" fmla="*/ 25400 h 160"/>
              <a:gd name="T4" fmla="*/ 0 w 960"/>
              <a:gd name="T5" fmla="*/ 254000 h 160"/>
              <a:gd name="T6" fmla="*/ 0 60000 65536"/>
              <a:gd name="T7" fmla="*/ 0 60000 65536"/>
              <a:gd name="T8" fmla="*/ 0 60000 65536"/>
              <a:gd name="T9" fmla="*/ 0 w 960"/>
              <a:gd name="T10" fmla="*/ 0 h 160"/>
              <a:gd name="T11" fmla="*/ 960 w 960"/>
              <a:gd name="T12" fmla="*/ 160 h 1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160">
                <a:moveTo>
                  <a:pt x="960" y="64"/>
                </a:moveTo>
                <a:cubicBezTo>
                  <a:pt x="752" y="32"/>
                  <a:pt x="544" y="0"/>
                  <a:pt x="384" y="16"/>
                </a:cubicBezTo>
                <a:cubicBezTo>
                  <a:pt x="224" y="32"/>
                  <a:pt x="112" y="96"/>
                  <a:pt x="0" y="16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EEBE47D5-216B-2148-834A-2597CB2F7323}"/>
              </a:ext>
            </a:extLst>
          </p:cNvPr>
          <p:cNvSpPr>
            <a:spLocks/>
          </p:cNvSpPr>
          <p:nvPr/>
        </p:nvSpPr>
        <p:spPr bwMode="auto">
          <a:xfrm>
            <a:off x="2518695" y="2110409"/>
            <a:ext cx="355600" cy="533400"/>
          </a:xfrm>
          <a:custGeom>
            <a:avLst/>
            <a:gdLst>
              <a:gd name="T0" fmla="*/ 355600 w 224"/>
              <a:gd name="T1" fmla="*/ 0 h 336"/>
              <a:gd name="T2" fmla="*/ 50800 w 224"/>
              <a:gd name="T3" fmla="*/ 152400 h 336"/>
              <a:gd name="T4" fmla="*/ 50800 w 224"/>
              <a:gd name="T5" fmla="*/ 457200 h 336"/>
              <a:gd name="T6" fmla="*/ 127000 w 224"/>
              <a:gd name="T7" fmla="*/ 53340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224"/>
              <a:gd name="T13" fmla="*/ 0 h 336"/>
              <a:gd name="T14" fmla="*/ 224 w 224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4" h="336">
                <a:moveTo>
                  <a:pt x="224" y="0"/>
                </a:moveTo>
                <a:cubicBezTo>
                  <a:pt x="144" y="24"/>
                  <a:pt x="64" y="48"/>
                  <a:pt x="32" y="96"/>
                </a:cubicBezTo>
                <a:cubicBezTo>
                  <a:pt x="0" y="144"/>
                  <a:pt x="24" y="248"/>
                  <a:pt x="32" y="288"/>
                </a:cubicBezTo>
                <a:cubicBezTo>
                  <a:pt x="40" y="328"/>
                  <a:pt x="60" y="332"/>
                  <a:pt x="80" y="3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1A5AF0CB-B4C7-DC43-8D75-094DD9E6DB9C}"/>
              </a:ext>
            </a:extLst>
          </p:cNvPr>
          <p:cNvSpPr>
            <a:spLocks/>
          </p:cNvSpPr>
          <p:nvPr/>
        </p:nvSpPr>
        <p:spPr bwMode="auto">
          <a:xfrm>
            <a:off x="1629695" y="1996109"/>
            <a:ext cx="1168400" cy="1485900"/>
          </a:xfrm>
          <a:custGeom>
            <a:avLst/>
            <a:gdLst>
              <a:gd name="T0" fmla="*/ 1168400 w 736"/>
              <a:gd name="T1" fmla="*/ 38100 h 936"/>
              <a:gd name="T2" fmla="*/ 177800 w 736"/>
              <a:gd name="T3" fmla="*/ 190500 h 936"/>
              <a:gd name="T4" fmla="*/ 101600 w 736"/>
              <a:gd name="T5" fmla="*/ 1181100 h 936"/>
              <a:gd name="T6" fmla="*/ 177800 w 736"/>
              <a:gd name="T7" fmla="*/ 1485900 h 936"/>
              <a:gd name="T8" fmla="*/ 0 60000 65536"/>
              <a:gd name="T9" fmla="*/ 0 60000 65536"/>
              <a:gd name="T10" fmla="*/ 0 60000 65536"/>
              <a:gd name="T11" fmla="*/ 0 60000 65536"/>
              <a:gd name="T12" fmla="*/ 0 w 736"/>
              <a:gd name="T13" fmla="*/ 0 h 936"/>
              <a:gd name="T14" fmla="*/ 736 w 736"/>
              <a:gd name="T15" fmla="*/ 936 h 9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6" h="936">
                <a:moveTo>
                  <a:pt x="736" y="24"/>
                </a:moveTo>
                <a:cubicBezTo>
                  <a:pt x="480" y="12"/>
                  <a:pt x="224" y="0"/>
                  <a:pt x="112" y="120"/>
                </a:cubicBezTo>
                <a:cubicBezTo>
                  <a:pt x="0" y="240"/>
                  <a:pt x="64" y="608"/>
                  <a:pt x="64" y="744"/>
                </a:cubicBezTo>
                <a:cubicBezTo>
                  <a:pt x="64" y="880"/>
                  <a:pt x="88" y="908"/>
                  <a:pt x="112" y="9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2" name="Freeform 18">
            <a:extLst>
              <a:ext uri="{FF2B5EF4-FFF2-40B4-BE49-F238E27FC236}">
                <a16:creationId xmlns:a16="http://schemas.microsoft.com/office/drawing/2014/main" id="{9BA40732-DE9F-3449-887C-12E89B0D6E04}"/>
              </a:ext>
            </a:extLst>
          </p:cNvPr>
          <p:cNvSpPr>
            <a:spLocks/>
          </p:cNvSpPr>
          <p:nvPr/>
        </p:nvSpPr>
        <p:spPr bwMode="auto">
          <a:xfrm>
            <a:off x="3331495" y="2186609"/>
            <a:ext cx="609600" cy="381000"/>
          </a:xfrm>
          <a:custGeom>
            <a:avLst/>
            <a:gdLst>
              <a:gd name="T0" fmla="*/ 0 w 384"/>
              <a:gd name="T1" fmla="*/ 0 h 240"/>
              <a:gd name="T2" fmla="*/ 152400 w 384"/>
              <a:gd name="T3" fmla="*/ 304800 h 240"/>
              <a:gd name="T4" fmla="*/ 609600 w 384"/>
              <a:gd name="T5" fmla="*/ 381000 h 240"/>
              <a:gd name="T6" fmla="*/ 0 60000 65536"/>
              <a:gd name="T7" fmla="*/ 0 60000 65536"/>
              <a:gd name="T8" fmla="*/ 0 60000 65536"/>
              <a:gd name="T9" fmla="*/ 0 w 384"/>
              <a:gd name="T10" fmla="*/ 0 h 240"/>
              <a:gd name="T11" fmla="*/ 384 w 38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240">
                <a:moveTo>
                  <a:pt x="0" y="0"/>
                </a:moveTo>
                <a:cubicBezTo>
                  <a:pt x="16" y="76"/>
                  <a:pt x="32" y="152"/>
                  <a:pt x="96" y="192"/>
                </a:cubicBezTo>
                <a:cubicBezTo>
                  <a:pt x="160" y="232"/>
                  <a:pt x="272" y="236"/>
                  <a:pt x="384" y="24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3" name="Text Box 19">
            <a:extLst>
              <a:ext uri="{FF2B5EF4-FFF2-40B4-BE49-F238E27FC236}">
                <a16:creationId xmlns:a16="http://schemas.microsoft.com/office/drawing/2014/main" id="{DCE10D14-22F3-0148-B45E-D45DBE3EE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095" y="2415209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34" name="Text Box 20">
            <a:extLst>
              <a:ext uri="{FF2B5EF4-FFF2-40B4-BE49-F238E27FC236}">
                <a16:creationId xmlns:a16="http://schemas.microsoft.com/office/drawing/2014/main" id="{8A6F283A-56DF-B34E-876E-6A165D25D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295" y="4091609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35" name="Text Box 21">
            <a:extLst>
              <a:ext uri="{FF2B5EF4-FFF2-40B4-BE49-F238E27FC236}">
                <a16:creationId xmlns:a16="http://schemas.microsoft.com/office/drawing/2014/main" id="{5CE3962C-3DC2-6341-B520-DFD7293CB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5695" y="3329609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36" name="Text Box 22">
            <a:extLst>
              <a:ext uri="{FF2B5EF4-FFF2-40B4-BE49-F238E27FC236}">
                <a16:creationId xmlns:a16="http://schemas.microsoft.com/office/drawing/2014/main" id="{B38845C8-BE51-5244-AB0F-15C2B859F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295" y="2872409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37" name="Freeform 23">
            <a:extLst>
              <a:ext uri="{FF2B5EF4-FFF2-40B4-BE49-F238E27FC236}">
                <a16:creationId xmlns:a16="http://schemas.microsoft.com/office/drawing/2014/main" id="{4D647C82-4173-444D-A63E-EA2E5A57D98F}"/>
              </a:ext>
            </a:extLst>
          </p:cNvPr>
          <p:cNvSpPr>
            <a:spLocks/>
          </p:cNvSpPr>
          <p:nvPr/>
        </p:nvSpPr>
        <p:spPr bwMode="auto">
          <a:xfrm>
            <a:off x="3712495" y="1818309"/>
            <a:ext cx="3810000" cy="2197100"/>
          </a:xfrm>
          <a:custGeom>
            <a:avLst/>
            <a:gdLst>
              <a:gd name="T0" fmla="*/ 0 w 2400"/>
              <a:gd name="T1" fmla="*/ 139700 h 1384"/>
              <a:gd name="T2" fmla="*/ 990600 w 2400"/>
              <a:gd name="T3" fmla="*/ 63500 h 1384"/>
              <a:gd name="T4" fmla="*/ 1981200 w 2400"/>
              <a:gd name="T5" fmla="*/ 520700 h 1384"/>
              <a:gd name="T6" fmla="*/ 2590800 w 2400"/>
              <a:gd name="T7" fmla="*/ 1435100 h 1384"/>
              <a:gd name="T8" fmla="*/ 3352800 w 2400"/>
              <a:gd name="T9" fmla="*/ 2044700 h 1384"/>
              <a:gd name="T10" fmla="*/ 3810000 w 2400"/>
              <a:gd name="T11" fmla="*/ 2197100 h 13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0"/>
              <a:gd name="T19" fmla="*/ 0 h 1384"/>
              <a:gd name="T20" fmla="*/ 2400 w 2400"/>
              <a:gd name="T21" fmla="*/ 1384 h 13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0" h="1384">
                <a:moveTo>
                  <a:pt x="0" y="88"/>
                </a:moveTo>
                <a:cubicBezTo>
                  <a:pt x="208" y="44"/>
                  <a:pt x="416" y="0"/>
                  <a:pt x="624" y="40"/>
                </a:cubicBezTo>
                <a:cubicBezTo>
                  <a:pt x="832" y="80"/>
                  <a:pt x="1080" y="184"/>
                  <a:pt x="1248" y="328"/>
                </a:cubicBezTo>
                <a:cubicBezTo>
                  <a:pt x="1416" y="472"/>
                  <a:pt x="1488" y="744"/>
                  <a:pt x="1632" y="904"/>
                </a:cubicBezTo>
                <a:cubicBezTo>
                  <a:pt x="1776" y="1064"/>
                  <a:pt x="1984" y="1208"/>
                  <a:pt x="2112" y="1288"/>
                </a:cubicBezTo>
                <a:cubicBezTo>
                  <a:pt x="2240" y="1368"/>
                  <a:pt x="2352" y="1368"/>
                  <a:pt x="2400" y="1384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199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utoUpdateAnimBg="0"/>
      <p:bldP spid="34" grpId="0" autoUpdateAnimBg="0"/>
      <p:bldP spid="35" grpId="0" autoUpdateAnimBg="0"/>
      <p:bldP spid="36" grpId="0" autoUpdateAnimBg="0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890647" y="695106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1903274" y="39098"/>
            <a:ext cx="660982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i="1" dirty="0"/>
              <a:t>Inteligência de dispositivo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EB4A78-F897-494E-8D60-6E81DCA7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95" y="1827802"/>
            <a:ext cx="91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28C0DAE-F6C6-4648-B1F0-20C90D12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95" y="358040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28FAC9-4190-2F48-ACF8-5C63DC127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95" y="266600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6A3B275-F6B2-D944-8710-6CB7927A5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95" y="175160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0EB1478-7872-E14C-AD53-4A4B75840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95" y="2159590"/>
            <a:ext cx="80010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42F00844-A630-D54F-8289-BA784E4F5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020" y="1534115"/>
            <a:ext cx="1157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2000"/>
              <a:t>54 Mbps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C4F7493-4E81-7540-AE8A-E289CE25A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95" y="380900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reeform 11">
            <a:extLst>
              <a:ext uri="{FF2B5EF4-FFF2-40B4-BE49-F238E27FC236}">
                <a16:creationId xmlns:a16="http://schemas.microsoft.com/office/drawing/2014/main" id="{46318279-5529-A74E-97DA-5FD636608730}"/>
              </a:ext>
            </a:extLst>
          </p:cNvPr>
          <p:cNvSpPr>
            <a:spLocks/>
          </p:cNvSpPr>
          <p:nvPr/>
        </p:nvSpPr>
        <p:spPr bwMode="auto">
          <a:xfrm>
            <a:off x="1350295" y="2107202"/>
            <a:ext cx="1524000" cy="254000"/>
          </a:xfrm>
          <a:custGeom>
            <a:avLst/>
            <a:gdLst>
              <a:gd name="T0" fmla="*/ 1524000 w 960"/>
              <a:gd name="T1" fmla="*/ 101600 h 160"/>
              <a:gd name="T2" fmla="*/ 609600 w 960"/>
              <a:gd name="T3" fmla="*/ 25400 h 160"/>
              <a:gd name="T4" fmla="*/ 0 w 960"/>
              <a:gd name="T5" fmla="*/ 254000 h 160"/>
              <a:gd name="T6" fmla="*/ 0 60000 65536"/>
              <a:gd name="T7" fmla="*/ 0 60000 65536"/>
              <a:gd name="T8" fmla="*/ 0 60000 65536"/>
              <a:gd name="T9" fmla="*/ 0 w 960"/>
              <a:gd name="T10" fmla="*/ 0 h 160"/>
              <a:gd name="T11" fmla="*/ 960 w 960"/>
              <a:gd name="T12" fmla="*/ 160 h 1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160">
                <a:moveTo>
                  <a:pt x="960" y="64"/>
                </a:moveTo>
                <a:cubicBezTo>
                  <a:pt x="752" y="32"/>
                  <a:pt x="544" y="0"/>
                  <a:pt x="384" y="16"/>
                </a:cubicBezTo>
                <a:cubicBezTo>
                  <a:pt x="224" y="32"/>
                  <a:pt x="112" y="96"/>
                  <a:pt x="0" y="16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F8E24CD-3C72-8646-9A02-1F652FE6E191}"/>
              </a:ext>
            </a:extLst>
          </p:cNvPr>
          <p:cNvSpPr>
            <a:spLocks/>
          </p:cNvSpPr>
          <p:nvPr/>
        </p:nvSpPr>
        <p:spPr bwMode="auto">
          <a:xfrm>
            <a:off x="2518695" y="2437402"/>
            <a:ext cx="355600" cy="533400"/>
          </a:xfrm>
          <a:custGeom>
            <a:avLst/>
            <a:gdLst>
              <a:gd name="T0" fmla="*/ 355600 w 224"/>
              <a:gd name="T1" fmla="*/ 0 h 336"/>
              <a:gd name="T2" fmla="*/ 50800 w 224"/>
              <a:gd name="T3" fmla="*/ 152400 h 336"/>
              <a:gd name="T4" fmla="*/ 50800 w 224"/>
              <a:gd name="T5" fmla="*/ 457200 h 336"/>
              <a:gd name="T6" fmla="*/ 127000 w 224"/>
              <a:gd name="T7" fmla="*/ 53340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224"/>
              <a:gd name="T13" fmla="*/ 0 h 336"/>
              <a:gd name="T14" fmla="*/ 224 w 224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4" h="336">
                <a:moveTo>
                  <a:pt x="224" y="0"/>
                </a:moveTo>
                <a:cubicBezTo>
                  <a:pt x="144" y="24"/>
                  <a:pt x="64" y="48"/>
                  <a:pt x="32" y="96"/>
                </a:cubicBezTo>
                <a:cubicBezTo>
                  <a:pt x="0" y="144"/>
                  <a:pt x="24" y="248"/>
                  <a:pt x="32" y="288"/>
                </a:cubicBezTo>
                <a:cubicBezTo>
                  <a:pt x="40" y="328"/>
                  <a:pt x="60" y="332"/>
                  <a:pt x="80" y="3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136F3EA-1315-2644-B7D7-8F2151202022}"/>
              </a:ext>
            </a:extLst>
          </p:cNvPr>
          <p:cNvSpPr>
            <a:spLocks/>
          </p:cNvSpPr>
          <p:nvPr/>
        </p:nvSpPr>
        <p:spPr bwMode="auto">
          <a:xfrm>
            <a:off x="1629695" y="2323102"/>
            <a:ext cx="1168400" cy="1485900"/>
          </a:xfrm>
          <a:custGeom>
            <a:avLst/>
            <a:gdLst>
              <a:gd name="T0" fmla="*/ 1168400 w 736"/>
              <a:gd name="T1" fmla="*/ 38100 h 936"/>
              <a:gd name="T2" fmla="*/ 177800 w 736"/>
              <a:gd name="T3" fmla="*/ 190500 h 936"/>
              <a:gd name="T4" fmla="*/ 101600 w 736"/>
              <a:gd name="T5" fmla="*/ 1181100 h 936"/>
              <a:gd name="T6" fmla="*/ 177800 w 736"/>
              <a:gd name="T7" fmla="*/ 1485900 h 936"/>
              <a:gd name="T8" fmla="*/ 0 60000 65536"/>
              <a:gd name="T9" fmla="*/ 0 60000 65536"/>
              <a:gd name="T10" fmla="*/ 0 60000 65536"/>
              <a:gd name="T11" fmla="*/ 0 60000 65536"/>
              <a:gd name="T12" fmla="*/ 0 w 736"/>
              <a:gd name="T13" fmla="*/ 0 h 936"/>
              <a:gd name="T14" fmla="*/ 736 w 736"/>
              <a:gd name="T15" fmla="*/ 936 h 9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6" h="936">
                <a:moveTo>
                  <a:pt x="736" y="24"/>
                </a:moveTo>
                <a:cubicBezTo>
                  <a:pt x="480" y="12"/>
                  <a:pt x="224" y="0"/>
                  <a:pt x="112" y="120"/>
                </a:cubicBezTo>
                <a:cubicBezTo>
                  <a:pt x="0" y="240"/>
                  <a:pt x="64" y="608"/>
                  <a:pt x="64" y="744"/>
                </a:cubicBezTo>
                <a:cubicBezTo>
                  <a:pt x="64" y="880"/>
                  <a:pt x="88" y="908"/>
                  <a:pt x="112" y="9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BCF8861-4270-1F4B-8860-108A314FAB2B}"/>
              </a:ext>
            </a:extLst>
          </p:cNvPr>
          <p:cNvSpPr>
            <a:spLocks/>
          </p:cNvSpPr>
          <p:nvPr/>
        </p:nvSpPr>
        <p:spPr bwMode="auto">
          <a:xfrm>
            <a:off x="3331495" y="2513602"/>
            <a:ext cx="609600" cy="381000"/>
          </a:xfrm>
          <a:custGeom>
            <a:avLst/>
            <a:gdLst>
              <a:gd name="T0" fmla="*/ 0 w 384"/>
              <a:gd name="T1" fmla="*/ 0 h 240"/>
              <a:gd name="T2" fmla="*/ 152400 w 384"/>
              <a:gd name="T3" fmla="*/ 304800 h 240"/>
              <a:gd name="T4" fmla="*/ 609600 w 384"/>
              <a:gd name="T5" fmla="*/ 381000 h 240"/>
              <a:gd name="T6" fmla="*/ 0 60000 65536"/>
              <a:gd name="T7" fmla="*/ 0 60000 65536"/>
              <a:gd name="T8" fmla="*/ 0 60000 65536"/>
              <a:gd name="T9" fmla="*/ 0 w 384"/>
              <a:gd name="T10" fmla="*/ 0 h 240"/>
              <a:gd name="T11" fmla="*/ 384 w 38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240">
                <a:moveTo>
                  <a:pt x="0" y="0"/>
                </a:moveTo>
                <a:cubicBezTo>
                  <a:pt x="16" y="76"/>
                  <a:pt x="32" y="152"/>
                  <a:pt x="96" y="192"/>
                </a:cubicBezTo>
                <a:cubicBezTo>
                  <a:pt x="160" y="232"/>
                  <a:pt x="272" y="236"/>
                  <a:pt x="384" y="24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78ECE587-2C31-8F4B-820A-ED6903DA3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095" y="274220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11 Mbps</a:t>
            </a: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C9DC52C3-2887-B749-9058-67873D67A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295" y="441860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11 Mbps</a:t>
            </a: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813B7BC5-1C25-A94B-AC14-E5A2EE4D8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5695" y="365660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11 Mbps</a:t>
            </a: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7407D02A-5089-3743-835A-0A204B9C2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295" y="319940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11 Mbps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32144DA-2747-8642-9127-5AA69B4A00C9}"/>
              </a:ext>
            </a:extLst>
          </p:cNvPr>
          <p:cNvSpPr>
            <a:spLocks/>
          </p:cNvSpPr>
          <p:nvPr/>
        </p:nvSpPr>
        <p:spPr bwMode="auto">
          <a:xfrm>
            <a:off x="3712495" y="2145302"/>
            <a:ext cx="3810000" cy="2197100"/>
          </a:xfrm>
          <a:custGeom>
            <a:avLst/>
            <a:gdLst>
              <a:gd name="T0" fmla="*/ 0 w 2400"/>
              <a:gd name="T1" fmla="*/ 139700 h 1384"/>
              <a:gd name="T2" fmla="*/ 990600 w 2400"/>
              <a:gd name="T3" fmla="*/ 63500 h 1384"/>
              <a:gd name="T4" fmla="*/ 1981200 w 2400"/>
              <a:gd name="T5" fmla="*/ 520700 h 1384"/>
              <a:gd name="T6" fmla="*/ 2590800 w 2400"/>
              <a:gd name="T7" fmla="*/ 1435100 h 1384"/>
              <a:gd name="T8" fmla="*/ 3352800 w 2400"/>
              <a:gd name="T9" fmla="*/ 2044700 h 1384"/>
              <a:gd name="T10" fmla="*/ 3810000 w 2400"/>
              <a:gd name="T11" fmla="*/ 2197100 h 13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0"/>
              <a:gd name="T19" fmla="*/ 0 h 1384"/>
              <a:gd name="T20" fmla="*/ 2400 w 2400"/>
              <a:gd name="T21" fmla="*/ 1384 h 13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0" h="1384">
                <a:moveTo>
                  <a:pt x="0" y="88"/>
                </a:moveTo>
                <a:cubicBezTo>
                  <a:pt x="208" y="44"/>
                  <a:pt x="416" y="0"/>
                  <a:pt x="624" y="40"/>
                </a:cubicBezTo>
                <a:cubicBezTo>
                  <a:pt x="832" y="80"/>
                  <a:pt x="1080" y="184"/>
                  <a:pt x="1248" y="328"/>
                </a:cubicBezTo>
                <a:cubicBezTo>
                  <a:pt x="1416" y="472"/>
                  <a:pt x="1488" y="744"/>
                  <a:pt x="1632" y="904"/>
                </a:cubicBezTo>
                <a:cubicBezTo>
                  <a:pt x="1776" y="1064"/>
                  <a:pt x="1984" y="1208"/>
                  <a:pt x="2112" y="1288"/>
                </a:cubicBezTo>
                <a:cubicBezTo>
                  <a:pt x="2240" y="1368"/>
                  <a:pt x="2352" y="1368"/>
                  <a:pt x="2400" y="1384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D274519F-AE1C-CE4E-B80E-0EA966B97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0895" y="479960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>
                <a:solidFill>
                  <a:srgbClr val="FF0000"/>
                </a:solidFill>
              </a:rPr>
              <a:t>11 Mbps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7C94ACEF-C5DC-EE42-9C46-344558B02C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63508" y="989602"/>
            <a:ext cx="3657600" cy="1447800"/>
          </a:xfrm>
        </p:spPr>
        <p:txBody>
          <a:bodyPr/>
          <a:lstStyle/>
          <a:p>
            <a:pPr eaLnBrk="1" hangingPunct="1"/>
            <a:r>
              <a:rPr lang="pt-BR" altLang="pt-BR" sz="1200" dirty="0"/>
              <a:t>Desempenho é mantido apenas dentro da área de cobertura ótima;</a:t>
            </a:r>
          </a:p>
          <a:p>
            <a:pPr eaLnBrk="1" hangingPunct="1"/>
            <a:r>
              <a:rPr lang="pt-BR" altLang="pt-BR" sz="1200" dirty="0"/>
              <a:t>Estações afastadas reduzem a performance de todos os usuários;</a:t>
            </a:r>
          </a:p>
          <a:p>
            <a:pPr eaLnBrk="1" hangingPunct="1"/>
            <a:r>
              <a:rPr lang="pt-BR" altLang="pt-BR" sz="1200" dirty="0"/>
              <a:t>Solução é manter outros </a:t>
            </a:r>
            <a:r>
              <a:rPr lang="en-US" altLang="pt-BR" sz="1200" i="1" dirty="0"/>
              <a:t>access-points</a:t>
            </a:r>
            <a:r>
              <a:rPr lang="pt-BR" altLang="pt-BR" sz="1200" dirty="0"/>
              <a:t> ampliando a cobertura.</a:t>
            </a:r>
            <a:endParaRPr lang="en-US" altLang="pt-BR" sz="1200" i="1" dirty="0"/>
          </a:p>
          <a:p>
            <a:pPr lvl="1" eaLnBrk="1" hangingPunct="1"/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29776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bldLvl="2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1903274" y="39098"/>
            <a:ext cx="660982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i="1" dirty="0"/>
              <a:t>Inteligência de dispositivo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1EC2DA-4812-E548-81D0-510F4E2FC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87013" y="785035"/>
            <a:ext cx="3657600" cy="2133600"/>
          </a:xfrm>
        </p:spPr>
        <p:txBody>
          <a:bodyPr/>
          <a:lstStyle/>
          <a:p>
            <a:pPr eaLnBrk="1" hangingPunct="1"/>
            <a:r>
              <a:rPr lang="pt-BR" altLang="pt-BR" sz="1400" dirty="0"/>
              <a:t>Desempenho é mantido apenas dentro da área de cobertura ótima;</a:t>
            </a:r>
          </a:p>
          <a:p>
            <a:pPr eaLnBrk="1" hangingPunct="1"/>
            <a:r>
              <a:rPr lang="pt-BR" altLang="pt-BR" sz="1400" dirty="0"/>
              <a:t>Estações afastadas reduzem a performance de todos os usuários;</a:t>
            </a:r>
          </a:p>
          <a:p>
            <a:pPr eaLnBrk="1" hangingPunct="1"/>
            <a:r>
              <a:rPr lang="pt-BR" altLang="pt-BR" sz="1400" dirty="0"/>
              <a:t>Solução é manter outros </a:t>
            </a:r>
            <a:r>
              <a:rPr lang="en-US" altLang="pt-BR" sz="1400" i="1" dirty="0"/>
              <a:t>access-points</a:t>
            </a:r>
            <a:r>
              <a:rPr lang="pt-BR" altLang="pt-BR" sz="1400" dirty="0"/>
              <a:t> ampliando a cobertura.</a:t>
            </a:r>
            <a:endParaRPr lang="en-US" altLang="pt-BR" sz="1400" i="1" dirty="0"/>
          </a:p>
          <a:p>
            <a:pPr lvl="1" eaLnBrk="1" hangingPunct="1"/>
            <a:endParaRPr lang="pt-BR" altLang="pt-BR" sz="12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A03C2B9-4724-3448-9DC8-7CC5D7168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09" y="1924812"/>
            <a:ext cx="91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C70CAB4E-DCFC-2B4D-8CC1-FE693FDBE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809" y="367741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6">
            <a:extLst>
              <a:ext uri="{FF2B5EF4-FFF2-40B4-BE49-F238E27FC236}">
                <a16:creationId xmlns:a16="http://schemas.microsoft.com/office/drawing/2014/main" id="{1BE46837-E5DD-A641-9CBC-1EA370D32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809" y="1085088"/>
            <a:ext cx="4891748" cy="3811524"/>
          </a:xfrm>
          <a:prstGeom prst="octagon">
            <a:avLst>
              <a:gd name="adj" fmla="val 29287"/>
            </a:avLst>
          </a:prstGeom>
          <a:noFill/>
          <a:ln w="571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0C242DD4-3B0C-BD49-80CE-4B687754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609" y="276301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052A3057-CB74-0F4E-AC6C-65DC13F6A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9" y="184861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CDFD51D9-A87B-D348-ACC0-652D17AD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09" y="2256600"/>
            <a:ext cx="80010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0">
            <a:extLst>
              <a:ext uri="{FF2B5EF4-FFF2-40B4-BE49-F238E27FC236}">
                <a16:creationId xmlns:a16="http://schemas.microsoft.com/office/drawing/2014/main" id="{D473D83F-BEA6-D141-B0D6-4128A4C53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9334" y="1631125"/>
            <a:ext cx="1157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2000"/>
              <a:t>54 Mbps</a:t>
            </a:r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0E4421A9-B4D2-764B-B717-78E97026C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09" y="3906012"/>
            <a:ext cx="800100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utoShape 12">
            <a:extLst>
              <a:ext uri="{FF2B5EF4-FFF2-40B4-BE49-F238E27FC236}">
                <a16:creationId xmlns:a16="http://schemas.microsoft.com/office/drawing/2014/main" id="{B5F19F35-C3EA-7D4E-9DFF-22EF15D32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409" y="3347212"/>
            <a:ext cx="5257800" cy="5181600"/>
          </a:xfrm>
          <a:prstGeom prst="octagon">
            <a:avLst>
              <a:gd name="adj" fmla="val 29287"/>
            </a:avLst>
          </a:prstGeom>
          <a:noFill/>
          <a:ln w="571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322A0210-2FD9-E84B-9265-78458997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09" y="4067936"/>
            <a:ext cx="91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reeform 14">
            <a:extLst>
              <a:ext uri="{FF2B5EF4-FFF2-40B4-BE49-F238E27FC236}">
                <a16:creationId xmlns:a16="http://schemas.microsoft.com/office/drawing/2014/main" id="{61CBAC3A-62A4-7D45-8E33-1A5F1870D6DA}"/>
              </a:ext>
            </a:extLst>
          </p:cNvPr>
          <p:cNvSpPr>
            <a:spLocks/>
          </p:cNvSpPr>
          <p:nvPr/>
        </p:nvSpPr>
        <p:spPr bwMode="auto">
          <a:xfrm>
            <a:off x="1091609" y="2204212"/>
            <a:ext cx="1524000" cy="254000"/>
          </a:xfrm>
          <a:custGeom>
            <a:avLst/>
            <a:gdLst>
              <a:gd name="T0" fmla="*/ 1524000 w 960"/>
              <a:gd name="T1" fmla="*/ 101600 h 160"/>
              <a:gd name="T2" fmla="*/ 609600 w 960"/>
              <a:gd name="T3" fmla="*/ 25400 h 160"/>
              <a:gd name="T4" fmla="*/ 0 w 960"/>
              <a:gd name="T5" fmla="*/ 254000 h 160"/>
              <a:gd name="T6" fmla="*/ 0 60000 65536"/>
              <a:gd name="T7" fmla="*/ 0 60000 65536"/>
              <a:gd name="T8" fmla="*/ 0 60000 65536"/>
              <a:gd name="T9" fmla="*/ 0 w 960"/>
              <a:gd name="T10" fmla="*/ 0 h 160"/>
              <a:gd name="T11" fmla="*/ 960 w 960"/>
              <a:gd name="T12" fmla="*/ 160 h 1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160">
                <a:moveTo>
                  <a:pt x="960" y="64"/>
                </a:moveTo>
                <a:cubicBezTo>
                  <a:pt x="752" y="32"/>
                  <a:pt x="544" y="0"/>
                  <a:pt x="384" y="16"/>
                </a:cubicBezTo>
                <a:cubicBezTo>
                  <a:pt x="224" y="32"/>
                  <a:pt x="112" y="96"/>
                  <a:pt x="0" y="16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97130EB8-890F-BE47-8064-08A28EF8C0BE}"/>
              </a:ext>
            </a:extLst>
          </p:cNvPr>
          <p:cNvSpPr>
            <a:spLocks/>
          </p:cNvSpPr>
          <p:nvPr/>
        </p:nvSpPr>
        <p:spPr bwMode="auto">
          <a:xfrm>
            <a:off x="2260009" y="2534412"/>
            <a:ext cx="355600" cy="533400"/>
          </a:xfrm>
          <a:custGeom>
            <a:avLst/>
            <a:gdLst>
              <a:gd name="T0" fmla="*/ 355600 w 224"/>
              <a:gd name="T1" fmla="*/ 0 h 336"/>
              <a:gd name="T2" fmla="*/ 50800 w 224"/>
              <a:gd name="T3" fmla="*/ 152400 h 336"/>
              <a:gd name="T4" fmla="*/ 50800 w 224"/>
              <a:gd name="T5" fmla="*/ 457200 h 336"/>
              <a:gd name="T6" fmla="*/ 127000 w 224"/>
              <a:gd name="T7" fmla="*/ 53340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224"/>
              <a:gd name="T13" fmla="*/ 0 h 336"/>
              <a:gd name="T14" fmla="*/ 224 w 224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4" h="336">
                <a:moveTo>
                  <a:pt x="224" y="0"/>
                </a:moveTo>
                <a:cubicBezTo>
                  <a:pt x="144" y="24"/>
                  <a:pt x="64" y="48"/>
                  <a:pt x="32" y="96"/>
                </a:cubicBezTo>
                <a:cubicBezTo>
                  <a:pt x="0" y="144"/>
                  <a:pt x="24" y="248"/>
                  <a:pt x="32" y="288"/>
                </a:cubicBezTo>
                <a:cubicBezTo>
                  <a:pt x="40" y="328"/>
                  <a:pt x="60" y="332"/>
                  <a:pt x="80" y="3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FC5FB1B1-CD3A-C74B-BBBC-73E2F44C3A67}"/>
              </a:ext>
            </a:extLst>
          </p:cNvPr>
          <p:cNvSpPr>
            <a:spLocks/>
          </p:cNvSpPr>
          <p:nvPr/>
        </p:nvSpPr>
        <p:spPr bwMode="auto">
          <a:xfrm>
            <a:off x="1371009" y="2420112"/>
            <a:ext cx="1168400" cy="1485900"/>
          </a:xfrm>
          <a:custGeom>
            <a:avLst/>
            <a:gdLst>
              <a:gd name="T0" fmla="*/ 1168400 w 736"/>
              <a:gd name="T1" fmla="*/ 38100 h 936"/>
              <a:gd name="T2" fmla="*/ 177800 w 736"/>
              <a:gd name="T3" fmla="*/ 190500 h 936"/>
              <a:gd name="T4" fmla="*/ 101600 w 736"/>
              <a:gd name="T5" fmla="*/ 1181100 h 936"/>
              <a:gd name="T6" fmla="*/ 177800 w 736"/>
              <a:gd name="T7" fmla="*/ 1485900 h 936"/>
              <a:gd name="T8" fmla="*/ 0 60000 65536"/>
              <a:gd name="T9" fmla="*/ 0 60000 65536"/>
              <a:gd name="T10" fmla="*/ 0 60000 65536"/>
              <a:gd name="T11" fmla="*/ 0 60000 65536"/>
              <a:gd name="T12" fmla="*/ 0 w 736"/>
              <a:gd name="T13" fmla="*/ 0 h 936"/>
              <a:gd name="T14" fmla="*/ 736 w 736"/>
              <a:gd name="T15" fmla="*/ 936 h 9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6" h="936">
                <a:moveTo>
                  <a:pt x="736" y="24"/>
                </a:moveTo>
                <a:cubicBezTo>
                  <a:pt x="480" y="12"/>
                  <a:pt x="224" y="0"/>
                  <a:pt x="112" y="120"/>
                </a:cubicBezTo>
                <a:cubicBezTo>
                  <a:pt x="0" y="240"/>
                  <a:pt x="64" y="608"/>
                  <a:pt x="64" y="744"/>
                </a:cubicBezTo>
                <a:cubicBezTo>
                  <a:pt x="64" y="880"/>
                  <a:pt x="88" y="908"/>
                  <a:pt x="112" y="936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CA80119F-C863-2F48-ABB6-2B7A131A6D55}"/>
              </a:ext>
            </a:extLst>
          </p:cNvPr>
          <p:cNvSpPr>
            <a:spLocks/>
          </p:cNvSpPr>
          <p:nvPr/>
        </p:nvSpPr>
        <p:spPr bwMode="auto">
          <a:xfrm>
            <a:off x="3072809" y="2610612"/>
            <a:ext cx="609600" cy="381000"/>
          </a:xfrm>
          <a:custGeom>
            <a:avLst/>
            <a:gdLst>
              <a:gd name="T0" fmla="*/ 0 w 384"/>
              <a:gd name="T1" fmla="*/ 0 h 240"/>
              <a:gd name="T2" fmla="*/ 152400 w 384"/>
              <a:gd name="T3" fmla="*/ 304800 h 240"/>
              <a:gd name="T4" fmla="*/ 609600 w 384"/>
              <a:gd name="T5" fmla="*/ 381000 h 240"/>
              <a:gd name="T6" fmla="*/ 0 60000 65536"/>
              <a:gd name="T7" fmla="*/ 0 60000 65536"/>
              <a:gd name="T8" fmla="*/ 0 60000 65536"/>
              <a:gd name="T9" fmla="*/ 0 w 384"/>
              <a:gd name="T10" fmla="*/ 0 h 240"/>
              <a:gd name="T11" fmla="*/ 384 w 38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240">
                <a:moveTo>
                  <a:pt x="0" y="0"/>
                </a:moveTo>
                <a:cubicBezTo>
                  <a:pt x="16" y="76"/>
                  <a:pt x="32" y="152"/>
                  <a:pt x="96" y="192"/>
                </a:cubicBezTo>
                <a:cubicBezTo>
                  <a:pt x="160" y="232"/>
                  <a:pt x="272" y="236"/>
                  <a:pt x="384" y="24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64CFB6A9-8747-554F-B79C-D7ECFEFBC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409" y="283921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A29B8BFC-FEBC-E947-8DC6-83CF10E6D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09" y="451561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1F7FAA78-DE2B-A542-BC32-3A93DCE3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009" y="375361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E71AE0AB-B870-894A-BE13-CD95E447B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8609" y="329641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331B335A-4A21-3243-832F-BDDF91B72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027" y="4774374"/>
            <a:ext cx="1157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2000" dirty="0"/>
              <a:t>54 Mbps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9A79B39C-1B02-104A-80F4-4E13EA36E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2809" y="4668012"/>
            <a:ext cx="86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1400"/>
              <a:t>54 Mbps</a:t>
            </a:r>
          </a:p>
        </p:txBody>
      </p:sp>
    </p:spTree>
    <p:extLst>
      <p:ext uri="{BB962C8B-B14F-4D97-AF65-F5344CB8AC3E}">
        <p14:creationId xmlns:p14="http://schemas.microsoft.com/office/powerpoint/2010/main" val="75953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729444" y="33911"/>
            <a:ext cx="1893442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i="1" dirty="0"/>
              <a:t>Firewall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4" descr="Resultado de imagem para firewall">
            <a:extLst>
              <a:ext uri="{FF2B5EF4-FFF2-40B4-BE49-F238E27FC236}">
                <a16:creationId xmlns:a16="http://schemas.microsoft.com/office/drawing/2014/main" id="{70EE5A39-9205-084F-89F0-69C0B9FB8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17" y="1721091"/>
            <a:ext cx="4940966" cy="30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57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053390" y="417272"/>
            <a:ext cx="4852737" cy="50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E quando falamos de Redes?</a:t>
            </a:r>
          </a:p>
        </p:txBody>
      </p:sp>
      <p:pic>
        <p:nvPicPr>
          <p:cNvPr id="5122" name="Picture 2" descr="Nbb Liga Nacional De Basquete GIF - Nbb LigaNacionalDeBasquete  NovoBasqueteBrasil - Discover &amp;amp; Share GIFs">
            <a:extLst>
              <a:ext uri="{FF2B5EF4-FFF2-40B4-BE49-F238E27FC236}">
                <a16:creationId xmlns:a16="http://schemas.microsoft.com/office/drawing/2014/main" id="{ED131F7C-9FA2-479C-8D39-351C52D49A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63" y="1163076"/>
            <a:ext cx="6675489" cy="375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46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Resultado de imagem para firewall">
            <a:extLst>
              <a:ext uri="{FF2B5EF4-FFF2-40B4-BE49-F238E27FC236}">
                <a16:creationId xmlns:a16="http://schemas.microsoft.com/office/drawing/2014/main" id="{596D74E0-EBB1-534A-83BF-FDABAFE86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4"/>
          <a:stretch/>
        </p:blipFill>
        <p:spPr bwMode="auto">
          <a:xfrm>
            <a:off x="854224" y="764325"/>
            <a:ext cx="7740352" cy="33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81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Firewall em Software!!!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4" descr="Resultado de imagem para firewall windows server 2012">
            <a:extLst>
              <a:ext uri="{FF2B5EF4-FFF2-40B4-BE49-F238E27FC236}">
                <a16:creationId xmlns:a16="http://schemas.microsoft.com/office/drawing/2014/main" id="{F2275E13-EB34-F443-98F1-6769592B1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207" y="1372607"/>
            <a:ext cx="4188385" cy="33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Firewall e Hardware!!!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https://img3.ibxk.com.br/2012/6/materias/18221132518.jpg?w=700">
            <a:extLst>
              <a:ext uri="{FF2B5EF4-FFF2-40B4-BE49-F238E27FC236}">
                <a16:creationId xmlns:a16="http://schemas.microsoft.com/office/drawing/2014/main" id="{221BC407-8252-9941-9913-9EAE5E63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683" y="1077556"/>
            <a:ext cx="4390917" cy="329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17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Proxy!!!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O que Ã© uma cadeia de proxies">
            <a:extLst>
              <a:ext uri="{FF2B5EF4-FFF2-40B4-BE49-F238E27FC236}">
                <a16:creationId xmlns:a16="http://schemas.microsoft.com/office/drawing/2014/main" id="{365E1CCB-39DF-924C-A33D-CF844529F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696" y="2118464"/>
            <a:ext cx="6123069" cy="184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938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Proxy!!!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proxy / o que Ã© proxy">
            <a:extLst>
              <a:ext uri="{FF2B5EF4-FFF2-40B4-BE49-F238E27FC236}">
                <a16:creationId xmlns:a16="http://schemas.microsoft.com/office/drawing/2014/main" id="{A905EBE3-501F-E548-B736-7635FF3A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30" y="1571962"/>
            <a:ext cx="5724740" cy="286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574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VPN!!!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F65CD5D9-104C-EC41-BE42-FAB550C5A2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42" y="1158977"/>
            <a:ext cx="8263333" cy="31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698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3062004" y="468068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VPN!!!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ABDF4492-FA4B-C447-8506-2992A2F7E9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94" y="2419350"/>
            <a:ext cx="7551211" cy="207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E0EE54-879F-7F4F-97BF-DB09F370A931}"/>
              </a:ext>
            </a:extLst>
          </p:cNvPr>
          <p:cNvSpPr/>
          <p:nvPr/>
        </p:nvSpPr>
        <p:spPr>
          <a:xfrm>
            <a:off x="413647" y="1684132"/>
            <a:ext cx="2194350" cy="1280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2543F51-2EF5-F74E-B2F1-03C566F364ED}"/>
              </a:ext>
            </a:extLst>
          </p:cNvPr>
          <p:cNvSpPr/>
          <p:nvPr/>
        </p:nvSpPr>
        <p:spPr>
          <a:xfrm>
            <a:off x="4546162" y="1684132"/>
            <a:ext cx="3226237" cy="1280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436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609127" y="0"/>
            <a:ext cx="2486999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OSI!!!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" name="Group 1042">
            <a:extLst>
              <a:ext uri="{FF2B5EF4-FFF2-40B4-BE49-F238E27FC236}">
                <a16:creationId xmlns:a16="http://schemas.microsoft.com/office/drawing/2014/main" id="{B5D99810-FB08-B540-8425-E512773E2830}"/>
              </a:ext>
            </a:extLst>
          </p:cNvPr>
          <p:cNvGrpSpPr>
            <a:grpSpLocks/>
          </p:cNvGrpSpPr>
          <p:nvPr/>
        </p:nvGrpSpPr>
        <p:grpSpPr bwMode="auto">
          <a:xfrm>
            <a:off x="2695075" y="855582"/>
            <a:ext cx="5934590" cy="3531933"/>
            <a:chOff x="-40" y="939"/>
            <a:chExt cx="5868" cy="2828"/>
          </a:xfrm>
        </p:grpSpPr>
        <p:pic>
          <p:nvPicPr>
            <p:cNvPr id="6" name="Picture 1037">
              <a:extLst>
                <a:ext uri="{FF2B5EF4-FFF2-40B4-BE49-F238E27FC236}">
                  <a16:creationId xmlns:a16="http://schemas.microsoft.com/office/drawing/2014/main" id="{758893DF-90CD-264A-91FE-8CBE5A748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0" y="939"/>
              <a:ext cx="4113" cy="2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1038">
              <a:extLst>
                <a:ext uri="{FF2B5EF4-FFF2-40B4-BE49-F238E27FC236}">
                  <a16:creationId xmlns:a16="http://schemas.microsoft.com/office/drawing/2014/main" id="{7A8038FD-A9F9-1448-973D-25B8E3338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2" y="1702"/>
              <a:ext cx="1656" cy="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pt-BR" altLang="pt-BR" sz="1600" b="1">
                  <a:latin typeface="Arial" panose="020B0604020202020204" pitchFamily="34" charset="0"/>
                </a:rPr>
                <a:t>Preocupa-se com problemas de aplicações</a:t>
              </a:r>
              <a:endParaRPr lang="pt-BR" altLang="pt-BR"/>
            </a:p>
          </p:txBody>
        </p:sp>
        <p:sp>
          <p:nvSpPr>
            <p:cNvPr id="8" name="Text Box 1039">
              <a:extLst>
                <a:ext uri="{FF2B5EF4-FFF2-40B4-BE49-F238E27FC236}">
                  <a16:creationId xmlns:a16="http://schemas.microsoft.com/office/drawing/2014/main" id="{8EDFAA3E-D5FE-BB4A-9E41-3BC5593E9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9" y="2742"/>
              <a:ext cx="1655" cy="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pt-BR" altLang="pt-BR" sz="1600" b="1">
                  <a:latin typeface="Arial" panose="020B0604020202020204" pitchFamily="34" charset="0"/>
                </a:rPr>
                <a:t>Preocupa-se com problemas de transporte de dados</a:t>
              </a:r>
              <a:endParaRPr lang="pt-BR" altLang="pt-BR"/>
            </a:p>
          </p:txBody>
        </p:sp>
        <p:sp>
          <p:nvSpPr>
            <p:cNvPr id="9" name="AutoShape 1040">
              <a:extLst>
                <a:ext uri="{FF2B5EF4-FFF2-40B4-BE49-F238E27FC236}">
                  <a16:creationId xmlns:a16="http://schemas.microsoft.com/office/drawing/2014/main" id="{8E5F4516-DDB7-7A44-9E20-9CB19828B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1797"/>
              <a:ext cx="615" cy="306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10" name="AutoShape 1041">
              <a:extLst>
                <a:ext uri="{FF2B5EF4-FFF2-40B4-BE49-F238E27FC236}">
                  <a16:creationId xmlns:a16="http://schemas.microsoft.com/office/drawing/2014/main" id="{BF1253E9-1A45-754A-8B73-C9D0C9DAF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2961"/>
              <a:ext cx="615" cy="306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</p:grpSp>
    </p:spTree>
    <p:extLst>
      <p:ext uri="{BB962C8B-B14F-4D97-AF65-F5344CB8AC3E}">
        <p14:creationId xmlns:p14="http://schemas.microsoft.com/office/powerpoint/2010/main" val="303811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681789" y="1808743"/>
            <a:ext cx="4956265" cy="83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Protocolos!!!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4" descr="Resultado de imagem para gif aula vpn">
            <a:extLst>
              <a:ext uri="{FF2B5EF4-FFF2-40B4-BE49-F238E27FC236}">
                <a16:creationId xmlns:a16="http://schemas.microsoft.com/office/drawing/2014/main" id="{C9FE54E1-C6D6-7842-8866-EEB1FCF7FB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20" y="141443"/>
            <a:ext cx="5018293" cy="467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777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Intranet </a:t>
            </a:r>
            <a:r>
              <a:rPr lang="pt-BR" sz="3273" i="1" dirty="0" err="1"/>
              <a:t>vs</a:t>
            </a:r>
            <a:r>
              <a:rPr lang="pt-BR" sz="3273" i="1" dirty="0"/>
              <a:t> Extranet !!!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Picture 2" descr="Resultado de imagem para extranet">
            <a:extLst>
              <a:ext uri="{FF2B5EF4-FFF2-40B4-BE49-F238E27FC236}">
                <a16:creationId xmlns:a16="http://schemas.microsoft.com/office/drawing/2014/main" id="{8A30884B-5037-434A-B7FC-2CDC2CFA5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3"/>
          <a:stretch/>
        </p:blipFill>
        <p:spPr bwMode="auto">
          <a:xfrm>
            <a:off x="1721634" y="904049"/>
            <a:ext cx="6359949" cy="375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79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530548" y="147849"/>
            <a:ext cx="4239505" cy="100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i="1" dirty="0"/>
              <a:t>Será que é fácil?</a:t>
            </a:r>
          </a:p>
        </p:txBody>
      </p:sp>
      <p:pic>
        <p:nvPicPr>
          <p:cNvPr id="3074" name="Picture 2" descr="Matrix GIFs | Tenor">
            <a:extLst>
              <a:ext uri="{FF2B5EF4-FFF2-40B4-BE49-F238E27FC236}">
                <a16:creationId xmlns:a16="http://schemas.microsoft.com/office/drawing/2014/main" id="{B64E5FD6-C5F3-4E09-92BE-38D859B57C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18" y="776178"/>
            <a:ext cx="7341561" cy="41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917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/>
              <a:t>Protocolo UDP </a:t>
            </a:r>
            <a:r>
              <a:rPr lang="pt-BR" sz="3273" i="1" dirty="0" err="1"/>
              <a:t>vc</a:t>
            </a:r>
            <a:r>
              <a:rPr lang="pt-BR" sz="3273" i="1" dirty="0"/>
              <a:t> TCP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54FB27A-85E0-FC4A-8BF4-A1C130BE0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4" name="Picture 2" descr="SNMP Defaults | Ports | TCP vs UDP">
            <a:extLst>
              <a:ext uri="{FF2B5EF4-FFF2-40B4-BE49-F238E27FC236}">
                <a16:creationId xmlns:a16="http://schemas.microsoft.com/office/drawing/2014/main" id="{8732FA85-B4E7-F046-B0C2-D6B5F56C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944299"/>
            <a:ext cx="6457950" cy="416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693" name="Google Shape;6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112" y="1651612"/>
            <a:ext cx="1789225" cy="10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2">
            <a:hlinkClick r:id="rId4"/>
          </p:cNvPr>
          <p:cNvSpPr txBox="1"/>
          <p:nvPr/>
        </p:nvSpPr>
        <p:spPr>
          <a:xfrm>
            <a:off x="3901750" y="3096750"/>
            <a:ext cx="13494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betrybe.com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5" name="Google Shape;69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088" y="3563125"/>
            <a:ext cx="16478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2">
            <a:hlinkClick r:id="rId6"/>
          </p:cNvPr>
          <p:cNvSpPr/>
          <p:nvPr/>
        </p:nvSpPr>
        <p:spPr>
          <a:xfrm>
            <a:off x="3776300" y="3561250"/>
            <a:ext cx="258000" cy="292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2">
            <a:hlinkClick r:id="rId7"/>
          </p:cNvPr>
          <p:cNvSpPr/>
          <p:nvPr/>
        </p:nvSpPr>
        <p:spPr>
          <a:xfrm>
            <a:off x="4103175" y="3561250"/>
            <a:ext cx="2754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2">
            <a:hlinkClick r:id="rId8"/>
          </p:cNvPr>
          <p:cNvSpPr/>
          <p:nvPr/>
        </p:nvSpPr>
        <p:spPr>
          <a:xfrm>
            <a:off x="4447450" y="3572350"/>
            <a:ext cx="2580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2">
            <a:hlinkClick r:id="rId9"/>
          </p:cNvPr>
          <p:cNvSpPr/>
          <p:nvPr/>
        </p:nvSpPr>
        <p:spPr>
          <a:xfrm>
            <a:off x="4782750" y="3578450"/>
            <a:ext cx="258000" cy="266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2">
            <a:hlinkClick r:id="rId10"/>
          </p:cNvPr>
          <p:cNvSpPr/>
          <p:nvPr/>
        </p:nvSpPr>
        <p:spPr>
          <a:xfrm>
            <a:off x="5101025" y="3561250"/>
            <a:ext cx="2949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2"/>
          <p:cNvSpPr txBox="1">
            <a:spLocks noGrp="1"/>
          </p:cNvSpPr>
          <p:nvPr>
            <p:ph type="title"/>
          </p:nvPr>
        </p:nvSpPr>
        <p:spPr>
          <a:xfrm>
            <a:off x="861600" y="452650"/>
            <a:ext cx="46359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2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2157190" y="31755"/>
            <a:ext cx="5285601" cy="91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73" i="1" dirty="0" err="1"/>
              <a:t>Vamo</a:t>
            </a:r>
            <a:r>
              <a:rPr lang="pt-BR" sz="3273" i="1" dirty="0"/>
              <a:t> </a:t>
            </a:r>
            <a:r>
              <a:rPr lang="pt-BR" sz="3273" i="1" dirty="0" err="1"/>
              <a:t>q</a:t>
            </a:r>
            <a:r>
              <a:rPr lang="pt-BR" sz="3273" i="1" dirty="0"/>
              <a:t> </a:t>
            </a:r>
            <a:r>
              <a:rPr lang="pt-BR" sz="3273" i="1" dirty="0" err="1"/>
              <a:t>Vamo</a:t>
            </a:r>
            <a:r>
              <a:rPr lang="pt-BR" sz="3273" i="1" dirty="0"/>
              <a:t> !!!</a:t>
            </a:r>
          </a:p>
        </p:txBody>
      </p:sp>
      <p:pic>
        <p:nvPicPr>
          <p:cNvPr id="4098" name="Picture 2" descr="18 curiosidades sobre &amp;#39;A Família Dinossauro&amp;#39; - Mega Curioso">
            <a:extLst>
              <a:ext uri="{FF2B5EF4-FFF2-40B4-BE49-F238E27FC236}">
                <a16:creationId xmlns:a16="http://schemas.microsoft.com/office/drawing/2014/main" id="{ABCCE216-84FD-45E8-96BE-360D1BAAD9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09" y="836344"/>
            <a:ext cx="6062995" cy="416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35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http://www.sztecnologia.com.br/wp-content/uploads/2013/08/Data_Center.jpg">
            <a:extLst>
              <a:ext uri="{FF2B5EF4-FFF2-40B4-BE49-F238E27FC236}">
                <a16:creationId xmlns:a16="http://schemas.microsoft.com/office/drawing/2014/main" id="{C4DC3C8B-040B-3B47-AA58-2BA03FE03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9" y="0"/>
            <a:ext cx="8978900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40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F3B4F8-6ADF-3D48-B82A-212BDF0C9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989410"/>
            <a:ext cx="912019" cy="2949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CDA9D-3559-B547-8B9C-4E69C80F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767137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99C1B-FEA7-9946-B7A5-D47ABC197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69927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8237EF-458B-2C4F-BD15-C09C62753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630216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500CC-4BBB-1449-9EBF-39F311BD6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56116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0D3BBE-84C9-A94F-BC32-F4E86FCD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49329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2223D-CDA2-424D-B102-860C7C6F8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424237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ECE78A-2339-3E4B-A1C5-BA1992889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35637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0E67A-988C-C644-A66F-335519952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287316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F7929D-3B37-7A46-A40B-9E37EA0B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21826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937A41-9FA3-5D45-9EFD-C1720011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15039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EA3D78-1D2E-F043-952A-5DC3D67F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081337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2552C2-961E-CB47-A6B8-100049E7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301347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681D19-5CB5-1D4B-B657-37EA3933A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944416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41CB8D-848B-E041-8B7A-025EEFE6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87536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964BBC-813A-684C-A01B-B388E61C0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80749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85E135-12BB-5746-93CF-10A63CF9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738437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E31D08-2F7C-A54D-8102-B04A341C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67057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8AE465-23D6-C74B-9707-303ECDEDB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601516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6869A7-DF73-4943-B07D-13222A3A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53246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F4853B-A8CB-684A-84CE-459CB67B0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46459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C2E2D6-F5F4-2741-80CC-A9B4DA401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400300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E277C0-019F-0643-AC2A-8B6FB20E3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33124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0EE70A-12A0-6B4C-B6C4-3F5ABDA6B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32" y="2263379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15C92F-08EB-D94E-85ED-458991E2C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219432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A0A2D7-6F63-FC41-8A2A-3451B7A01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2139554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3615CB-B87C-DC49-A9CE-F97F59B1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2057400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D71A96-4DF7-7D45-9A64-8EAEF10C0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988344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114D20-AA1C-BF45-8B4E-8BC702DE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1920479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17A0C8-2EDC-0E4D-BD18-1CF533A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1851423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C12FAD2-9A1A-9346-94AB-3E88E70EF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781175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1C1ECBF-9714-1D4F-981B-D58DEC9D5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71331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BD0E18D-7C02-E746-8772-3AE10AFE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644254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93CD6AC-6AA1-C74A-843C-6715F8474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575198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C2518CC-262F-274A-A1A8-7371905F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507331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952E580-21CF-6449-B48E-6FB93C66D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439466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C6AF6C-04FA-544E-8F6D-189F6347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370410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6977C59-CA26-3A42-B987-4FF34A193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60" y="1301354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27ED7BD-5373-0443-BBA4-32EFD1AD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1223962"/>
            <a:ext cx="754856" cy="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6A203C-6C44-5747-A841-B9140101D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1156098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2CC0DF0-86D6-5142-8387-BDE90368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6" y="1087041"/>
            <a:ext cx="754856" cy="8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45">
            <a:extLst>
              <a:ext uri="{FF2B5EF4-FFF2-40B4-BE49-F238E27FC236}">
                <a16:creationId xmlns:a16="http://schemas.microsoft.com/office/drawing/2014/main" id="{D0543A2B-A139-ED4A-A31B-2BAB58E81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225" y="3938588"/>
            <a:ext cx="1503895" cy="4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400" tIns="34199" rIns="68400" bIns="341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pt-BR" sz="900">
                <a:latin typeface="Arial Black" panose="020B0A04020102020204" pitchFamily="34" charset="0"/>
              </a:rPr>
              <a:t>42 servidores de rack</a:t>
            </a:r>
          </a:p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pt-BR" sz="900">
                <a:latin typeface="Arial Black" panose="020B0A04020102020204" pitchFamily="34" charset="0"/>
              </a:rPr>
              <a:t>Tradicional cluster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085535D-EAEA-4241-BABF-8DBD7A106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260" y="1009650"/>
            <a:ext cx="912019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slide0112_image566">
            <a:extLst>
              <a:ext uri="{FF2B5EF4-FFF2-40B4-BE49-F238E27FC236}">
                <a16:creationId xmlns:a16="http://schemas.microsoft.com/office/drawing/2014/main" id="{46F5EBFF-B22D-E348-BEA4-6313CB240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97" y="3393282"/>
            <a:ext cx="752475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slide0112_image566">
            <a:extLst>
              <a:ext uri="{FF2B5EF4-FFF2-40B4-BE49-F238E27FC236}">
                <a16:creationId xmlns:a16="http://schemas.microsoft.com/office/drawing/2014/main" id="{A9C7AF16-F2D7-F541-AB6F-02E77C33A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2927748"/>
            <a:ext cx="752475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slide0112_image566">
            <a:extLst>
              <a:ext uri="{FF2B5EF4-FFF2-40B4-BE49-F238E27FC236}">
                <a16:creationId xmlns:a16="http://schemas.microsoft.com/office/drawing/2014/main" id="{F285FC34-2AF5-D447-9E52-32A89D80B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2461023"/>
            <a:ext cx="752475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 Box 50">
            <a:extLst>
              <a:ext uri="{FF2B5EF4-FFF2-40B4-BE49-F238E27FC236}">
                <a16:creationId xmlns:a16="http://schemas.microsoft.com/office/drawing/2014/main" id="{43DEEE3D-2977-FF4F-A2D0-86F4FE852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970" y="3938587"/>
            <a:ext cx="1196118" cy="20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400" tIns="34199" rIns="68400" bIns="341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pt-BR" sz="900">
                <a:latin typeface="Arial Black" panose="020B0A04020102020204" pitchFamily="34" charset="0"/>
              </a:rPr>
              <a:t>42 lâminas HS22</a:t>
            </a:r>
          </a:p>
        </p:txBody>
      </p:sp>
      <p:pic>
        <p:nvPicPr>
          <p:cNvPr id="52" name="Picture 2" descr="BLDEFMLY-06">
            <a:extLst>
              <a:ext uri="{FF2B5EF4-FFF2-40B4-BE49-F238E27FC236}">
                <a16:creationId xmlns:a16="http://schemas.microsoft.com/office/drawing/2014/main" id="{33BD3D5D-DA0C-E149-82DD-14BF8E2CD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6" y="2209801"/>
            <a:ext cx="2934891" cy="1955006"/>
          </a:xfrm>
          <a:prstGeom prst="rect">
            <a:avLst/>
          </a:prstGeom>
          <a:gradFill rotWithShape="1">
            <a:gsLst>
              <a:gs pos="0">
                <a:srgbClr val="6699FF"/>
              </a:gs>
              <a:gs pos="100000">
                <a:srgbClr val="2F4776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CaixaDeTexto 2">
            <a:extLst>
              <a:ext uri="{FF2B5EF4-FFF2-40B4-BE49-F238E27FC236}">
                <a16:creationId xmlns:a16="http://schemas.microsoft.com/office/drawing/2014/main" id="{DA587EFC-032A-0C4F-824D-A905CC481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228" y="976312"/>
            <a:ext cx="319444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3000">
                <a:latin typeface="Arial" panose="020B0604020202020204" pitchFamily="34" charset="0"/>
                <a:ea typeface="PMingLiU" panose="02020500000000000000" pitchFamily="18" charset="-120"/>
              </a:rPr>
              <a:t>IBM BladeCenter</a:t>
            </a:r>
          </a:p>
        </p:txBody>
      </p:sp>
    </p:spTree>
    <p:extLst>
      <p:ext uri="{BB962C8B-B14F-4D97-AF65-F5344CB8AC3E}">
        <p14:creationId xmlns:p14="http://schemas.microsoft.com/office/powerpoint/2010/main" val="192045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8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utoUpdateAnimBg="0"/>
      <p:bldP spid="5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>
            <a:extLst>
              <a:ext uri="{FF2B5EF4-FFF2-40B4-BE49-F238E27FC236}">
                <a16:creationId xmlns:a16="http://schemas.microsoft.com/office/drawing/2014/main" id="{5B3798D7-DCF3-414F-8CBE-B7E9F812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541" y="650081"/>
            <a:ext cx="2491978" cy="652463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sz="1800" dirty="0" err="1">
                <a:solidFill>
                  <a:schemeClr val="tx1"/>
                </a:solidFill>
              </a:rPr>
              <a:t>Desafios</a:t>
            </a:r>
            <a:r>
              <a:rPr lang="en-US" sz="1800" dirty="0">
                <a:solidFill>
                  <a:schemeClr val="tx1"/>
                </a:solidFill>
              </a:rPr>
              <a:t> de TI</a:t>
            </a:r>
          </a:p>
        </p:txBody>
      </p:sp>
      <p:sp>
        <p:nvSpPr>
          <p:cNvPr id="21507" name="Slide Number Placeholder 2">
            <a:extLst>
              <a:ext uri="{FF2B5EF4-FFF2-40B4-BE49-F238E27FC236}">
                <a16:creationId xmlns:a16="http://schemas.microsoft.com/office/drawing/2014/main" id="{C76FFAD7-B9B8-4B24-8F52-37CD4528D5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pt-BR" sz="900">
              <a:solidFill>
                <a:srgbClr val="898989"/>
              </a:solidFill>
            </a:endParaRPr>
          </a:p>
        </p:txBody>
      </p:sp>
      <p:sp>
        <p:nvSpPr>
          <p:cNvPr id="21508" name="Line 2">
            <a:extLst>
              <a:ext uri="{FF2B5EF4-FFF2-40B4-BE49-F238E27FC236}">
                <a16:creationId xmlns:a16="http://schemas.microsoft.com/office/drawing/2014/main" id="{F5296604-17BB-49AA-B757-53A2DACF02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403" y="2995613"/>
            <a:ext cx="12799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09" name="Line 3">
            <a:extLst>
              <a:ext uri="{FF2B5EF4-FFF2-40B4-BE49-F238E27FC236}">
                <a16:creationId xmlns:a16="http://schemas.microsoft.com/office/drawing/2014/main" id="{EFBA4323-0EA3-4C95-8A43-EF5918B2B2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7523" y="2206229"/>
            <a:ext cx="178594" cy="636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10" name="Line 4">
            <a:extLst>
              <a:ext uri="{FF2B5EF4-FFF2-40B4-BE49-F238E27FC236}">
                <a16:creationId xmlns:a16="http://schemas.microsoft.com/office/drawing/2014/main" id="{0C91C430-0835-4865-9E00-138001B9CA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744" y="3630216"/>
            <a:ext cx="910829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pic>
        <p:nvPicPr>
          <p:cNvPr id="8" name="Picture 5" descr="HP DL140 trans">
            <a:extLst>
              <a:ext uri="{FF2B5EF4-FFF2-40B4-BE49-F238E27FC236}">
                <a16:creationId xmlns:a16="http://schemas.microsoft.com/office/drawing/2014/main" id="{87B95A03-591B-4B8E-A064-86910AB70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44" y="2859882"/>
            <a:ext cx="847725" cy="19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dell 1750 trans">
            <a:extLst>
              <a:ext uri="{FF2B5EF4-FFF2-40B4-BE49-F238E27FC236}">
                <a16:creationId xmlns:a16="http://schemas.microsoft.com/office/drawing/2014/main" id="{9AAA6671-E464-4C22-A6B1-AE26ECE3F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838450"/>
            <a:ext cx="858441" cy="21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HP DL380 trans">
            <a:extLst>
              <a:ext uri="{FF2B5EF4-FFF2-40B4-BE49-F238E27FC236}">
                <a16:creationId xmlns:a16="http://schemas.microsoft.com/office/drawing/2014/main" id="{D25F422B-E562-4925-825F-51327233B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39641"/>
            <a:ext cx="8763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x345 trans">
            <a:extLst>
              <a:ext uri="{FF2B5EF4-FFF2-40B4-BE49-F238E27FC236}">
                <a16:creationId xmlns:a16="http://schemas.microsoft.com/office/drawing/2014/main" id="{64AB88AC-CCCB-4584-A8D2-9908E28B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6" y="2787254"/>
            <a:ext cx="697706" cy="28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sun v210 trans">
            <a:extLst>
              <a:ext uri="{FF2B5EF4-FFF2-40B4-BE49-F238E27FC236}">
                <a16:creationId xmlns:a16="http://schemas.microsoft.com/office/drawing/2014/main" id="{97CA3148-98BD-43E1-B420-B1FA8C4C2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63" y="2732485"/>
            <a:ext cx="696516" cy="3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 descr="front x box trans">
            <a:extLst>
              <a:ext uri="{FF2B5EF4-FFF2-40B4-BE49-F238E27FC236}">
                <a16:creationId xmlns:a16="http://schemas.microsoft.com/office/drawing/2014/main" id="{56DE9003-F35A-4E9A-B4CF-2578001A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929" y="2781301"/>
            <a:ext cx="676275" cy="28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 descr="p615 trans">
            <a:extLst>
              <a:ext uri="{FF2B5EF4-FFF2-40B4-BE49-F238E27FC236}">
                <a16:creationId xmlns:a16="http://schemas.microsoft.com/office/drawing/2014/main" id="{5956FC54-3BED-41E2-ACB2-983885F5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627710"/>
            <a:ext cx="785813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 descr="x255">
            <a:extLst>
              <a:ext uri="{FF2B5EF4-FFF2-40B4-BE49-F238E27FC236}">
                <a16:creationId xmlns:a16="http://schemas.microsoft.com/office/drawing/2014/main" id="{744D15FD-8DCA-49A9-82C6-4A0B5F63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32" y="2643188"/>
            <a:ext cx="641747" cy="45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3">
            <a:extLst>
              <a:ext uri="{FF2B5EF4-FFF2-40B4-BE49-F238E27FC236}">
                <a16:creationId xmlns:a16="http://schemas.microsoft.com/office/drawing/2014/main" id="{16C55E32-8703-4457-9C48-44687D07D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38" y="2827735"/>
            <a:ext cx="78581" cy="7739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EBB333A5-8D78-4F0A-8475-999121708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7247" y="2959894"/>
            <a:ext cx="79772" cy="77391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21521" name="Line 15">
            <a:extLst>
              <a:ext uri="{FF2B5EF4-FFF2-40B4-BE49-F238E27FC236}">
                <a16:creationId xmlns:a16="http://schemas.microsoft.com/office/drawing/2014/main" id="{47EEA845-158D-4D21-80DF-B444DA3F21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6447" y="1865710"/>
            <a:ext cx="0" cy="2297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2" name="Line 16">
            <a:extLst>
              <a:ext uri="{FF2B5EF4-FFF2-40B4-BE49-F238E27FC236}">
                <a16:creationId xmlns:a16="http://schemas.microsoft.com/office/drawing/2014/main" id="{2FE4D143-9730-4F57-B8E2-630A87447A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2519" y="1858567"/>
            <a:ext cx="0" cy="2297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3" name="Line 17">
            <a:extLst>
              <a:ext uri="{FF2B5EF4-FFF2-40B4-BE49-F238E27FC236}">
                <a16:creationId xmlns:a16="http://schemas.microsoft.com/office/drawing/2014/main" id="{F3724CEF-8DBA-4A0D-9749-78FF17CDBF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366" y="1791891"/>
            <a:ext cx="689372" cy="3476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4" name="Line 18">
            <a:extLst>
              <a:ext uri="{FF2B5EF4-FFF2-40B4-BE49-F238E27FC236}">
                <a16:creationId xmlns:a16="http://schemas.microsoft.com/office/drawing/2014/main" id="{E773E13F-261C-4F23-84C4-F900511E54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7663" y="1810941"/>
            <a:ext cx="617935" cy="330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79BE63E0-14F6-4B0B-9B2B-77874E374A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58592" y="2213373"/>
            <a:ext cx="1620440" cy="6155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7417D5EC-993C-4D8D-8FA7-F4875AB3D2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4157" y="2232423"/>
            <a:ext cx="970360" cy="6500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7" name="Line 21">
            <a:extLst>
              <a:ext uri="{FF2B5EF4-FFF2-40B4-BE49-F238E27FC236}">
                <a16:creationId xmlns:a16="http://schemas.microsoft.com/office/drawing/2014/main" id="{F50D5F21-43D7-454C-B31A-0C000F1000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3547" y="2207419"/>
            <a:ext cx="208359" cy="6393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8" name="Line 22">
            <a:extLst>
              <a:ext uri="{FF2B5EF4-FFF2-40B4-BE49-F238E27FC236}">
                <a16:creationId xmlns:a16="http://schemas.microsoft.com/office/drawing/2014/main" id="{CB654D54-8E7F-4AF0-8DC7-8D78ADA73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4294" y="2203847"/>
            <a:ext cx="450056" cy="638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29" name="Line 23">
            <a:extLst>
              <a:ext uri="{FF2B5EF4-FFF2-40B4-BE49-F238E27FC236}">
                <a16:creationId xmlns:a16="http://schemas.microsoft.com/office/drawing/2014/main" id="{89A03775-7155-45DD-B2A9-A0D8B294D9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4781" y="2237185"/>
            <a:ext cx="1148954" cy="6072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FCC0160A-FB51-41F6-AA0C-DA8E21FF38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2394" y="2213373"/>
            <a:ext cx="1956197" cy="63460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DDD47EDE-CF5F-4371-964F-96A1DE254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2172" y="2239566"/>
            <a:ext cx="2465784" cy="604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B714141A-E7AD-4583-947A-21504D4156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6941" y="2221707"/>
            <a:ext cx="3015853" cy="6215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E546093C-84FB-4BF8-9F17-55D4E85B54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49066" y="2219325"/>
            <a:ext cx="2727722" cy="61555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01497FCF-F0D9-4C0E-A649-F9EAF0E03D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69394" y="2237185"/>
            <a:ext cx="1995488" cy="6548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35" name="Line 29">
            <a:extLst>
              <a:ext uri="{FF2B5EF4-FFF2-40B4-BE49-F238E27FC236}">
                <a16:creationId xmlns:a16="http://schemas.microsoft.com/office/drawing/2014/main" id="{AA216839-6EFB-4AE0-BB7D-AC9AC6D18E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8069" y="2227660"/>
            <a:ext cx="1264444" cy="6215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36" name="Line 30">
            <a:extLst>
              <a:ext uri="{FF2B5EF4-FFF2-40B4-BE49-F238E27FC236}">
                <a16:creationId xmlns:a16="http://schemas.microsoft.com/office/drawing/2014/main" id="{CA17FB6F-099D-41F1-ABA5-F8F32CF350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0779" y="2232423"/>
            <a:ext cx="570309" cy="6167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271B87BE-39F9-4F7A-AD71-0200F70D1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4191" y="2219325"/>
            <a:ext cx="920353" cy="6250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97B99074-C3BF-4BDB-9438-88F9EA7BDB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1823" y="2230041"/>
            <a:ext cx="1444228" cy="5988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6" name="Line 33">
            <a:extLst>
              <a:ext uri="{FF2B5EF4-FFF2-40B4-BE49-F238E27FC236}">
                <a16:creationId xmlns:a16="http://schemas.microsoft.com/office/drawing/2014/main" id="{3999A0EE-A0BD-431E-AD77-FA33FF92C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4217" y="2225278"/>
            <a:ext cx="1945481" cy="6036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37" name="Oval 34">
            <a:extLst>
              <a:ext uri="{FF2B5EF4-FFF2-40B4-BE49-F238E27FC236}">
                <a16:creationId xmlns:a16="http://schemas.microsoft.com/office/drawing/2014/main" id="{B0448F3F-937E-4526-B790-FA49FA5E7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76" y="2780110"/>
            <a:ext cx="79772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38" name="Oval 35">
            <a:extLst>
              <a:ext uri="{FF2B5EF4-FFF2-40B4-BE49-F238E27FC236}">
                <a16:creationId xmlns:a16="http://schemas.microsoft.com/office/drawing/2014/main" id="{167C9377-715E-482F-B32F-64E4FC652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257" y="2817019"/>
            <a:ext cx="79772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39" name="Oval 36">
            <a:extLst>
              <a:ext uri="{FF2B5EF4-FFF2-40B4-BE49-F238E27FC236}">
                <a16:creationId xmlns:a16="http://schemas.microsoft.com/office/drawing/2014/main" id="{0C8D6A82-558F-4E8F-8584-529B4E017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442" y="2797969"/>
            <a:ext cx="78581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40" name="Oval 37">
            <a:extLst>
              <a:ext uri="{FF2B5EF4-FFF2-40B4-BE49-F238E27FC236}">
                <a16:creationId xmlns:a16="http://schemas.microsoft.com/office/drawing/2014/main" id="{5F25217E-9010-43B7-BD69-B7315AC91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2797969"/>
            <a:ext cx="78581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41" name="Oval 38">
            <a:extLst>
              <a:ext uri="{FF2B5EF4-FFF2-40B4-BE49-F238E27FC236}">
                <a16:creationId xmlns:a16="http://schemas.microsoft.com/office/drawing/2014/main" id="{61565F86-2F71-4EC9-BFEF-07B3B5E75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822" y="2797969"/>
            <a:ext cx="79772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42" name="Oval 39">
            <a:extLst>
              <a:ext uri="{FF2B5EF4-FFF2-40B4-BE49-F238E27FC236}">
                <a16:creationId xmlns:a16="http://schemas.microsoft.com/office/drawing/2014/main" id="{3A4555AE-F863-49CC-A7B4-E18AD1AE8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807" y="2797969"/>
            <a:ext cx="79772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43" name="Oval 40">
            <a:extLst>
              <a:ext uri="{FF2B5EF4-FFF2-40B4-BE49-F238E27FC236}">
                <a16:creationId xmlns:a16="http://schemas.microsoft.com/office/drawing/2014/main" id="{51692F7F-01AC-4613-A93D-5DF68C1E2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026" y="2797969"/>
            <a:ext cx="78581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21547" name="Text Box 41">
            <a:extLst>
              <a:ext uri="{FF2B5EF4-FFF2-40B4-BE49-F238E27FC236}">
                <a16:creationId xmlns:a16="http://schemas.microsoft.com/office/drawing/2014/main" id="{63448C2E-7229-49B8-9925-685940570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8144" y="2057401"/>
            <a:ext cx="51196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Layer 2 Switches</a:t>
            </a:r>
          </a:p>
        </p:txBody>
      </p:sp>
      <p:sp>
        <p:nvSpPr>
          <p:cNvPr id="21548" name="Line 42">
            <a:extLst>
              <a:ext uri="{FF2B5EF4-FFF2-40B4-BE49-F238E27FC236}">
                <a16:creationId xmlns:a16="http://schemas.microsoft.com/office/drawing/2014/main" id="{3B7619D9-FCF2-4A80-9DC9-11DA70A979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9544" y="3651648"/>
            <a:ext cx="0" cy="410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46" name="Line 43">
            <a:extLst>
              <a:ext uri="{FF2B5EF4-FFF2-40B4-BE49-F238E27FC236}">
                <a16:creationId xmlns:a16="http://schemas.microsoft.com/office/drawing/2014/main" id="{5BD5C5AE-6C71-4E55-B41D-72B539667B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38351" y="2978944"/>
            <a:ext cx="1745456" cy="52030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47" name="Line 44">
            <a:extLst>
              <a:ext uri="{FF2B5EF4-FFF2-40B4-BE49-F238E27FC236}">
                <a16:creationId xmlns:a16="http://schemas.microsoft.com/office/drawing/2014/main" id="{D7C7BED7-2019-46B2-923F-012D7D154B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63442" y="3019425"/>
            <a:ext cx="1077515" cy="4345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51" name="Line 45">
            <a:extLst>
              <a:ext uri="{FF2B5EF4-FFF2-40B4-BE49-F238E27FC236}">
                <a16:creationId xmlns:a16="http://schemas.microsoft.com/office/drawing/2014/main" id="{F6561D87-2439-4DC6-B2CF-FE7B4A818FE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99260" y="2977753"/>
            <a:ext cx="291703" cy="471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52" name="Line 46">
            <a:extLst>
              <a:ext uri="{FF2B5EF4-FFF2-40B4-BE49-F238E27FC236}">
                <a16:creationId xmlns:a16="http://schemas.microsoft.com/office/drawing/2014/main" id="{98EDA45D-B1D2-459B-B54D-66AD59CFF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3351" y="2977754"/>
            <a:ext cx="384572" cy="4548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53" name="Line 47">
            <a:extLst>
              <a:ext uri="{FF2B5EF4-FFF2-40B4-BE49-F238E27FC236}">
                <a16:creationId xmlns:a16="http://schemas.microsoft.com/office/drawing/2014/main" id="{B0FBE2F7-536D-45EF-B9C6-488C088E0C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4781" y="2975373"/>
            <a:ext cx="1138238" cy="4631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1" name="Line 48">
            <a:extLst>
              <a:ext uri="{FF2B5EF4-FFF2-40B4-BE49-F238E27FC236}">
                <a16:creationId xmlns:a16="http://schemas.microsoft.com/office/drawing/2014/main" id="{625C6CB4-A6FD-451D-8524-819574E9B2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9316" y="2970610"/>
            <a:ext cx="1813322" cy="4726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2" name="Line 49">
            <a:extLst>
              <a:ext uri="{FF2B5EF4-FFF2-40B4-BE49-F238E27FC236}">
                <a16:creationId xmlns:a16="http://schemas.microsoft.com/office/drawing/2014/main" id="{1822D331-9AC2-4ACA-BD26-0EEAF7A974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9550" y="2976563"/>
            <a:ext cx="2474119" cy="4976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3" name="Line 50">
            <a:extLst>
              <a:ext uri="{FF2B5EF4-FFF2-40B4-BE49-F238E27FC236}">
                <a16:creationId xmlns:a16="http://schemas.microsoft.com/office/drawing/2014/main" id="{C637C43C-490D-48C2-BE29-C652911B09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61222" y="2975372"/>
            <a:ext cx="3037284" cy="5226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4" name="Line 51">
            <a:extLst>
              <a:ext uri="{FF2B5EF4-FFF2-40B4-BE49-F238E27FC236}">
                <a16:creationId xmlns:a16="http://schemas.microsoft.com/office/drawing/2014/main" id="{0F833097-DD2D-4399-9B46-E1476013E5A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12156" y="2967038"/>
            <a:ext cx="2786063" cy="5453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5" name="Line 52">
            <a:extLst>
              <a:ext uri="{FF2B5EF4-FFF2-40B4-BE49-F238E27FC236}">
                <a16:creationId xmlns:a16="http://schemas.microsoft.com/office/drawing/2014/main" id="{680D31EA-B5F8-45A0-AD41-468D52E94F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45581" y="3014663"/>
            <a:ext cx="2058591" cy="438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59" name="Line 53">
            <a:extLst>
              <a:ext uri="{FF2B5EF4-FFF2-40B4-BE49-F238E27FC236}">
                <a16:creationId xmlns:a16="http://schemas.microsoft.com/office/drawing/2014/main" id="{B253F7C2-13A1-4D4C-8551-2B135E8FCA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11254" y="2976562"/>
            <a:ext cx="611981" cy="461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60" name="Line 54">
            <a:extLst>
              <a:ext uri="{FF2B5EF4-FFF2-40B4-BE49-F238E27FC236}">
                <a16:creationId xmlns:a16="http://schemas.microsoft.com/office/drawing/2014/main" id="{1EF282E8-266E-460F-A361-77F66BC7C0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4906" y="2970610"/>
            <a:ext cx="148829" cy="4702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8" name="Line 55">
            <a:extLst>
              <a:ext uri="{FF2B5EF4-FFF2-40B4-BE49-F238E27FC236}">
                <a16:creationId xmlns:a16="http://schemas.microsoft.com/office/drawing/2014/main" id="{C05A4EAF-910D-44F8-BB05-BD789AB153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97053" y="2978944"/>
            <a:ext cx="862013" cy="4655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9" name="Line 56">
            <a:extLst>
              <a:ext uri="{FF2B5EF4-FFF2-40B4-BE49-F238E27FC236}">
                <a16:creationId xmlns:a16="http://schemas.microsoft.com/office/drawing/2014/main" id="{9445605A-1F58-4090-ADD6-0C06FB17A5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7769" y="2980135"/>
            <a:ext cx="1491854" cy="4798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60" name="Line 57">
            <a:extLst>
              <a:ext uri="{FF2B5EF4-FFF2-40B4-BE49-F238E27FC236}">
                <a16:creationId xmlns:a16="http://schemas.microsoft.com/office/drawing/2014/main" id="{78281406-BC00-4E57-BD9D-729DE36461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7288" y="2984898"/>
            <a:ext cx="2140744" cy="5060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61" name="Oval 58">
            <a:extLst>
              <a:ext uri="{FF2B5EF4-FFF2-40B4-BE49-F238E27FC236}">
                <a16:creationId xmlns:a16="http://schemas.microsoft.com/office/drawing/2014/main" id="{44B536AF-B8C9-463E-AEC5-37D9FC464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76" y="2917031"/>
            <a:ext cx="79772" cy="77391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2" name="Oval 59">
            <a:extLst>
              <a:ext uri="{FF2B5EF4-FFF2-40B4-BE49-F238E27FC236}">
                <a16:creationId xmlns:a16="http://schemas.microsoft.com/office/drawing/2014/main" id="{820FCEF6-315B-4DE1-A4F2-3EDD5D681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257" y="2953942"/>
            <a:ext cx="79772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3" name="Oval 60">
            <a:extLst>
              <a:ext uri="{FF2B5EF4-FFF2-40B4-BE49-F238E27FC236}">
                <a16:creationId xmlns:a16="http://schemas.microsoft.com/office/drawing/2014/main" id="{CC4442CA-7C4A-4AA1-8902-358B9376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441" y="2934892"/>
            <a:ext cx="79772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4" name="Oval 61">
            <a:extLst>
              <a:ext uri="{FF2B5EF4-FFF2-40B4-BE49-F238E27FC236}">
                <a16:creationId xmlns:a16="http://schemas.microsoft.com/office/drawing/2014/main" id="{8E8A95EC-C46B-4131-ADD4-33BB24045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2934892"/>
            <a:ext cx="79772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5" name="Oval 62">
            <a:extLst>
              <a:ext uri="{FF2B5EF4-FFF2-40B4-BE49-F238E27FC236}">
                <a16:creationId xmlns:a16="http://schemas.microsoft.com/office/drawing/2014/main" id="{1A297AAC-A494-4EA4-81CA-399FA506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822" y="2934892"/>
            <a:ext cx="79772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6" name="Oval 63">
            <a:extLst>
              <a:ext uri="{FF2B5EF4-FFF2-40B4-BE49-F238E27FC236}">
                <a16:creationId xmlns:a16="http://schemas.microsoft.com/office/drawing/2014/main" id="{876E10A1-AFD9-475C-BF1A-A4F7FB3F5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807" y="2934892"/>
            <a:ext cx="78581" cy="77390"/>
          </a:xfrm>
          <a:prstGeom prst="ellipse">
            <a:avLst/>
          </a:prstGeom>
          <a:solidFill>
            <a:srgbClr val="0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67" name="Oval 64">
            <a:extLst>
              <a:ext uri="{FF2B5EF4-FFF2-40B4-BE49-F238E27FC236}">
                <a16:creationId xmlns:a16="http://schemas.microsoft.com/office/drawing/2014/main" id="{B6181658-1143-4A19-BD28-681A935B3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026" y="2934892"/>
            <a:ext cx="79772" cy="7739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rgbClr val="C00000"/>
              </a:solidFill>
            </a:endParaRPr>
          </a:p>
        </p:txBody>
      </p:sp>
      <p:sp>
        <p:nvSpPr>
          <p:cNvPr id="21571" name="Text Box 65">
            <a:extLst>
              <a:ext uri="{FF2B5EF4-FFF2-40B4-BE49-F238E27FC236}">
                <a16:creationId xmlns:a16="http://schemas.microsoft.com/office/drawing/2014/main" id="{E6F27E06-952E-482D-B575-B6D82A34B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6" y="3489723"/>
            <a:ext cx="411956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sp>
        <p:nvSpPr>
          <p:cNvPr id="21572" name="Text Box 66">
            <a:extLst>
              <a:ext uri="{FF2B5EF4-FFF2-40B4-BE49-F238E27FC236}">
                <a16:creationId xmlns:a16="http://schemas.microsoft.com/office/drawing/2014/main" id="{886E1B96-8BD4-42CB-947C-247943F24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910" y="3968354"/>
            <a:ext cx="433388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sp>
        <p:nvSpPr>
          <p:cNvPr id="21573" name="Line 67">
            <a:extLst>
              <a:ext uri="{FF2B5EF4-FFF2-40B4-BE49-F238E27FC236}">
                <a16:creationId xmlns:a16="http://schemas.microsoft.com/office/drawing/2014/main" id="{30AFF329-89B1-445B-98A5-9BCA717BCC4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1204" y="3614737"/>
            <a:ext cx="910828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74" name="Line 68">
            <a:extLst>
              <a:ext uri="{FF2B5EF4-FFF2-40B4-BE49-F238E27FC236}">
                <a16:creationId xmlns:a16="http://schemas.microsoft.com/office/drawing/2014/main" id="{41EC5956-DF5B-4A33-9926-912CC4CCD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544" y="4115991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75" name="Line 69">
            <a:extLst>
              <a:ext uri="{FF2B5EF4-FFF2-40B4-BE49-F238E27FC236}">
                <a16:creationId xmlns:a16="http://schemas.microsoft.com/office/drawing/2014/main" id="{D785C158-9C87-4F61-9B25-8E3D008DD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3235" y="4111229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76" name="Line 71">
            <a:extLst>
              <a:ext uri="{FF2B5EF4-FFF2-40B4-BE49-F238E27FC236}">
                <a16:creationId xmlns:a16="http://schemas.microsoft.com/office/drawing/2014/main" id="{A6B8BBED-6263-4680-AB56-683D81AC1F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2760" y="3643313"/>
            <a:ext cx="0" cy="4107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74" name="Text Box 72">
            <a:extLst>
              <a:ext uri="{FF2B5EF4-FFF2-40B4-BE49-F238E27FC236}">
                <a16:creationId xmlns:a16="http://schemas.microsoft.com/office/drawing/2014/main" id="{662B1DD8-5823-4E58-BB35-DD6E06579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447" y="3015854"/>
            <a:ext cx="427002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75" name="Text Box 73">
            <a:extLst>
              <a:ext uri="{FF2B5EF4-FFF2-40B4-BE49-F238E27FC236}">
                <a16:creationId xmlns:a16="http://schemas.microsoft.com/office/drawing/2014/main" id="{08B97F0A-4003-4B0B-B1B1-35F16C210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513" y="3015854"/>
            <a:ext cx="427002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Web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76" name="Text Box 74">
            <a:extLst>
              <a:ext uri="{FF2B5EF4-FFF2-40B4-BE49-F238E27FC236}">
                <a16:creationId xmlns:a16="http://schemas.microsoft.com/office/drawing/2014/main" id="{1946522F-C19A-4AAF-8571-90C65818E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2841" y="3015854"/>
            <a:ext cx="484710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Security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Gateway</a:t>
            </a:r>
          </a:p>
        </p:txBody>
      </p:sp>
      <p:sp>
        <p:nvSpPr>
          <p:cNvPr id="77" name="Text Box 75">
            <a:extLst>
              <a:ext uri="{FF2B5EF4-FFF2-40B4-BE49-F238E27FC236}">
                <a16:creationId xmlns:a16="http://schemas.microsoft.com/office/drawing/2014/main" id="{C7A69B94-EDFF-46A7-A8CE-3C7E1F9E8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935" y="3015854"/>
            <a:ext cx="792956" cy="38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WebSphere Application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78" name="Text Box 76">
            <a:extLst>
              <a:ext uri="{FF2B5EF4-FFF2-40B4-BE49-F238E27FC236}">
                <a16:creationId xmlns:a16="http://schemas.microsoft.com/office/drawing/2014/main" id="{60D9B055-2B9B-44C3-8CB3-31CA6F90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129" y="2997994"/>
            <a:ext cx="478298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Network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79" name="Text Box 77">
            <a:extLst>
              <a:ext uri="{FF2B5EF4-FFF2-40B4-BE49-F238E27FC236}">
                <a16:creationId xmlns:a16="http://schemas.microsoft.com/office/drawing/2014/main" id="{8EE96FA0-C57F-4B5B-A734-02B0EF973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2212" y="2997994"/>
            <a:ext cx="585699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Application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80" name="Text Box 78">
            <a:extLst>
              <a:ext uri="{FF2B5EF4-FFF2-40B4-BE49-F238E27FC236}">
                <a16:creationId xmlns:a16="http://schemas.microsoft.com/office/drawing/2014/main" id="{A2BFDB49-7F09-4104-8E3F-1F4B30E06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5181" y="3015854"/>
            <a:ext cx="454253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Security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sp>
        <p:nvSpPr>
          <p:cNvPr id="81" name="Text Box 79">
            <a:extLst>
              <a:ext uri="{FF2B5EF4-FFF2-40B4-BE49-F238E27FC236}">
                <a16:creationId xmlns:a16="http://schemas.microsoft.com/office/drawing/2014/main" id="{32C29890-93D7-4ACF-AB7C-9AAB4568F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1691" y="3015854"/>
            <a:ext cx="585699" cy="2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1" tIns="34282" rIns="68561" bIns="3428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Application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C00000"/>
                </a:solidFill>
                <a:ea typeface="Gulim" panose="020B0600000101010101" pitchFamily="34" charset="-127"/>
              </a:rPr>
              <a:t>Servers</a:t>
            </a:r>
          </a:p>
        </p:txBody>
      </p:sp>
      <p:grpSp>
        <p:nvGrpSpPr>
          <p:cNvPr id="21585" name="Group 81">
            <a:extLst>
              <a:ext uri="{FF2B5EF4-FFF2-40B4-BE49-F238E27FC236}">
                <a16:creationId xmlns:a16="http://schemas.microsoft.com/office/drawing/2014/main" id="{83599C8B-9C53-40D6-B4F0-89E48B3C50AB}"/>
              </a:ext>
            </a:extLst>
          </p:cNvPr>
          <p:cNvGrpSpPr>
            <a:grpSpLocks/>
          </p:cNvGrpSpPr>
          <p:nvPr/>
        </p:nvGrpSpPr>
        <p:grpSpPr bwMode="auto">
          <a:xfrm>
            <a:off x="3773091" y="4238625"/>
            <a:ext cx="1346597" cy="806054"/>
            <a:chOff x="2201" y="3386"/>
            <a:chExt cx="1131" cy="677"/>
          </a:xfrm>
        </p:grpSpPr>
        <p:sp>
          <p:nvSpPr>
            <p:cNvPr id="21645" name="Oval 82">
              <a:extLst>
                <a:ext uri="{FF2B5EF4-FFF2-40B4-BE49-F238E27FC236}">
                  <a16:creationId xmlns:a16="http://schemas.microsoft.com/office/drawing/2014/main" id="{C0D3F747-89E7-46A7-B5EF-03001DA91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386"/>
              <a:ext cx="1124" cy="676"/>
            </a:xfrm>
            <a:prstGeom prst="ellipse">
              <a:avLst/>
            </a:prstGeom>
            <a:gradFill rotWithShape="1">
              <a:gsLst>
                <a:gs pos="0">
                  <a:srgbClr val="B6CAF2"/>
                </a:gs>
                <a:gs pos="100000">
                  <a:srgbClr val="DDE6F9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ObliqueBottomLeft"/>
              <a:lightRig rig="legacyFlat3" dir="t"/>
            </a:scene3d>
            <a:sp3d extrusionH="100000" prstMaterial="legacyPlastic">
              <a:bevelT w="13500" h="13500" prst="angle"/>
              <a:bevelB w="13500" h="13500" prst="angle"/>
              <a:extrusionClr>
                <a:srgbClr val="B6CAF2"/>
              </a:extrusionClr>
              <a:contourClr>
                <a:srgbClr val="B6CAF2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1646" name="Oval 83">
              <a:extLst>
                <a:ext uri="{FF2B5EF4-FFF2-40B4-BE49-F238E27FC236}">
                  <a16:creationId xmlns:a16="http://schemas.microsoft.com/office/drawing/2014/main" id="{7F644C9E-7585-4780-8D8C-D43A9D6FC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3387"/>
              <a:ext cx="1124" cy="676"/>
            </a:xfrm>
            <a:prstGeom prst="ellipse">
              <a:avLst/>
            </a:prstGeom>
            <a:noFill/>
            <a:ln w="15875" algn="ctr">
              <a:solidFill>
                <a:srgbClr val="B6CAF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</p:grpSp>
      <p:pic>
        <p:nvPicPr>
          <p:cNvPr id="21586" name="Picture 84" descr="fastt 600 right trans">
            <a:extLst>
              <a:ext uri="{FF2B5EF4-FFF2-40B4-BE49-F238E27FC236}">
                <a16:creationId xmlns:a16="http://schemas.microsoft.com/office/drawing/2014/main" id="{B29CE18D-A9C1-4F60-8A42-7E12285C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31" y="4772025"/>
            <a:ext cx="6143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87" name="Text Box 85">
            <a:extLst>
              <a:ext uri="{FF2B5EF4-FFF2-40B4-BE49-F238E27FC236}">
                <a16:creationId xmlns:a16="http://schemas.microsoft.com/office/drawing/2014/main" id="{04061577-C6B3-4C74-96DA-367EB95E9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3629" y="4375548"/>
            <a:ext cx="381000" cy="15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pt-BR" sz="1200">
                <a:solidFill>
                  <a:srgbClr val="000000"/>
                </a:solidFill>
                <a:ea typeface="Gulim" panose="020B0600000101010101" pitchFamily="34" charset="-127"/>
              </a:rPr>
              <a:t>SAN</a:t>
            </a:r>
          </a:p>
        </p:txBody>
      </p:sp>
      <p:pic>
        <p:nvPicPr>
          <p:cNvPr id="21588" name="Picture 86" descr="fastt 700 center trans">
            <a:extLst>
              <a:ext uri="{FF2B5EF4-FFF2-40B4-BE49-F238E27FC236}">
                <a16:creationId xmlns:a16="http://schemas.microsoft.com/office/drawing/2014/main" id="{94EB6D64-63F0-4219-AB49-522D4102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60" y="4383881"/>
            <a:ext cx="341709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89" name="Picture 87" descr="ESS trans3">
            <a:extLst>
              <a:ext uri="{FF2B5EF4-FFF2-40B4-BE49-F238E27FC236}">
                <a16:creationId xmlns:a16="http://schemas.microsoft.com/office/drawing/2014/main" id="{B0CC51B0-5EA0-4968-9356-48FC4AE8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6" y="4263629"/>
            <a:ext cx="383381" cy="52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90" name="Picture 88" descr="layer 2 trans">
            <a:extLst>
              <a:ext uri="{FF2B5EF4-FFF2-40B4-BE49-F238E27FC236}">
                <a16:creationId xmlns:a16="http://schemas.microsoft.com/office/drawing/2014/main" id="{D020B019-5E32-42B2-865A-D12A303F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60" y="2063354"/>
            <a:ext cx="650081" cy="21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91" name="Picture 89" descr="layer 2 trans">
            <a:extLst>
              <a:ext uri="{FF2B5EF4-FFF2-40B4-BE49-F238E27FC236}">
                <a16:creationId xmlns:a16="http://schemas.microsoft.com/office/drawing/2014/main" id="{DA60405D-DA76-476D-A93C-2164D55C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8" y="2064544"/>
            <a:ext cx="650081" cy="21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92" name="Group 90">
            <a:extLst>
              <a:ext uri="{FF2B5EF4-FFF2-40B4-BE49-F238E27FC236}">
                <a16:creationId xmlns:a16="http://schemas.microsoft.com/office/drawing/2014/main" id="{16C15702-5DDD-4ADD-BF28-1746728B53AA}"/>
              </a:ext>
            </a:extLst>
          </p:cNvPr>
          <p:cNvGrpSpPr>
            <a:grpSpLocks/>
          </p:cNvGrpSpPr>
          <p:nvPr/>
        </p:nvGrpSpPr>
        <p:grpSpPr bwMode="auto">
          <a:xfrm>
            <a:off x="6275785" y="519113"/>
            <a:ext cx="664369" cy="609600"/>
            <a:chOff x="2201" y="3386"/>
            <a:chExt cx="1131" cy="677"/>
          </a:xfrm>
        </p:grpSpPr>
        <p:sp>
          <p:nvSpPr>
            <p:cNvPr id="21643" name="Oval 91">
              <a:extLst>
                <a:ext uri="{FF2B5EF4-FFF2-40B4-BE49-F238E27FC236}">
                  <a16:creationId xmlns:a16="http://schemas.microsoft.com/office/drawing/2014/main" id="{A9CB7935-4A1C-46E8-9515-700CB772D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386"/>
              <a:ext cx="1124" cy="676"/>
            </a:xfrm>
            <a:prstGeom prst="ellipse">
              <a:avLst/>
            </a:prstGeom>
            <a:gradFill rotWithShape="1">
              <a:gsLst>
                <a:gs pos="0">
                  <a:srgbClr val="B6CAF2"/>
                </a:gs>
                <a:gs pos="100000">
                  <a:srgbClr val="DDE6F9"/>
                </a:gs>
              </a:gsLst>
              <a:lin ang="5400000" scaled="1"/>
            </a:gradFill>
            <a:ln w="9525">
              <a:round/>
              <a:headEnd/>
              <a:tailEnd/>
            </a:ln>
            <a:scene3d>
              <a:camera prst="legacyObliqueBottomLeft"/>
              <a:lightRig rig="legacyFlat3" dir="t"/>
            </a:scene3d>
            <a:sp3d extrusionH="100000" prstMaterial="legacyPlastic">
              <a:bevelT w="13500" h="13500" prst="angle"/>
              <a:bevelB w="13500" h="13500" prst="angle"/>
              <a:extrusionClr>
                <a:srgbClr val="B6CAF2"/>
              </a:extrusionClr>
              <a:contourClr>
                <a:srgbClr val="B6CAF2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1644" name="Oval 92">
              <a:extLst>
                <a:ext uri="{FF2B5EF4-FFF2-40B4-BE49-F238E27FC236}">
                  <a16:creationId xmlns:a16="http://schemas.microsoft.com/office/drawing/2014/main" id="{868AD760-3AFA-4D2D-B290-4672414AF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" y="3387"/>
              <a:ext cx="1124" cy="676"/>
            </a:xfrm>
            <a:prstGeom prst="ellipse">
              <a:avLst/>
            </a:prstGeom>
            <a:noFill/>
            <a:ln w="15875" algn="ctr">
              <a:solidFill>
                <a:srgbClr val="B6CAF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</p:grpSp>
      <p:sp>
        <p:nvSpPr>
          <p:cNvPr id="21593" name="Line 93">
            <a:extLst>
              <a:ext uri="{FF2B5EF4-FFF2-40B4-BE49-F238E27FC236}">
                <a16:creationId xmlns:a16="http://schemas.microsoft.com/office/drawing/2014/main" id="{2D30160F-7114-4B27-AD67-A2130390E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4572" y="1747838"/>
            <a:ext cx="481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94" name="Line 94">
            <a:extLst>
              <a:ext uri="{FF2B5EF4-FFF2-40B4-BE49-F238E27FC236}">
                <a16:creationId xmlns:a16="http://schemas.microsoft.com/office/drawing/2014/main" id="{6C09C149-D203-48A1-9D4F-CAA8165FB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1834754"/>
            <a:ext cx="50363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595" name="Text Box 95">
            <a:extLst>
              <a:ext uri="{FF2B5EF4-FFF2-40B4-BE49-F238E27FC236}">
                <a16:creationId xmlns:a16="http://schemas.microsoft.com/office/drawing/2014/main" id="{0E0740A0-77F1-4EE6-A230-B541CB60A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523" y="1516857"/>
            <a:ext cx="51077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Layer 4-7 Switches</a:t>
            </a:r>
          </a:p>
        </p:txBody>
      </p:sp>
      <p:sp>
        <p:nvSpPr>
          <p:cNvPr id="21596" name="Text Box 96">
            <a:extLst>
              <a:ext uri="{FF2B5EF4-FFF2-40B4-BE49-F238E27FC236}">
                <a16:creationId xmlns:a16="http://schemas.microsoft.com/office/drawing/2014/main" id="{AF409C99-B595-4FE2-BF10-DC592F79C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1035" y="635794"/>
            <a:ext cx="475059" cy="39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000000"/>
                </a:solidFill>
                <a:ea typeface="Gulim" panose="020B0600000101010101" pitchFamily="34" charset="-127"/>
              </a:rPr>
              <a:t>Public Internet/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solidFill>
                  <a:srgbClr val="000000"/>
                </a:solidFill>
                <a:ea typeface="Gulim" panose="020B0600000101010101" pitchFamily="34" charset="-127"/>
              </a:rPr>
              <a:t>Intranet Clients</a:t>
            </a:r>
          </a:p>
        </p:txBody>
      </p:sp>
      <p:sp>
        <p:nvSpPr>
          <p:cNvPr id="21597" name="Text Box 97">
            <a:extLst>
              <a:ext uri="{FF2B5EF4-FFF2-40B4-BE49-F238E27FC236}">
                <a16:creationId xmlns:a16="http://schemas.microsoft.com/office/drawing/2014/main" id="{E6639AE6-9B88-499D-A2D0-69A8FD5B6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985" y="1058466"/>
            <a:ext cx="428625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Routers (Layer 3 Switches)</a:t>
            </a:r>
          </a:p>
        </p:txBody>
      </p:sp>
      <p:sp>
        <p:nvSpPr>
          <p:cNvPr id="21598" name="Text Box 98">
            <a:extLst>
              <a:ext uri="{FF2B5EF4-FFF2-40B4-BE49-F238E27FC236}">
                <a16:creationId xmlns:a16="http://schemas.microsoft.com/office/drawing/2014/main" id="{7EF8B8FF-8376-4813-9482-79519BE5A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1087042"/>
            <a:ext cx="397669" cy="1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Firewalls</a:t>
            </a:r>
          </a:p>
        </p:txBody>
      </p:sp>
      <p:sp>
        <p:nvSpPr>
          <p:cNvPr id="21599" name="Freeform 99">
            <a:extLst>
              <a:ext uri="{FF2B5EF4-FFF2-40B4-BE49-F238E27FC236}">
                <a16:creationId xmlns:a16="http://schemas.microsoft.com/office/drawing/2014/main" id="{1B050D04-CB64-473B-AEA4-3916A08B2F11}"/>
              </a:ext>
            </a:extLst>
          </p:cNvPr>
          <p:cNvSpPr>
            <a:spLocks/>
          </p:cNvSpPr>
          <p:nvPr/>
        </p:nvSpPr>
        <p:spPr bwMode="auto">
          <a:xfrm>
            <a:off x="4917282" y="950119"/>
            <a:ext cx="1326356" cy="563166"/>
          </a:xfrm>
          <a:custGeom>
            <a:avLst/>
            <a:gdLst>
              <a:gd name="T0" fmla="*/ 2147483646 w 1167"/>
              <a:gd name="T1" fmla="*/ 0 h 579"/>
              <a:gd name="T2" fmla="*/ 0 w 1167"/>
              <a:gd name="T3" fmla="*/ 0 h 579"/>
              <a:gd name="T4" fmla="*/ 0 w 1167"/>
              <a:gd name="T5" fmla="*/ 2147483646 h 579"/>
              <a:gd name="T6" fmla="*/ 0 60000 65536"/>
              <a:gd name="T7" fmla="*/ 0 60000 65536"/>
              <a:gd name="T8" fmla="*/ 0 60000 65536"/>
              <a:gd name="T9" fmla="*/ 0 w 1167"/>
              <a:gd name="T10" fmla="*/ 0 h 579"/>
              <a:gd name="T11" fmla="*/ 1167 w 1167"/>
              <a:gd name="T12" fmla="*/ 579 h 5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7" h="579">
                <a:moveTo>
                  <a:pt x="1167" y="0"/>
                </a:moveTo>
                <a:lnTo>
                  <a:pt x="0" y="0"/>
                </a:lnTo>
                <a:lnTo>
                  <a:pt x="0" y="57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600" name="Oval 100">
            <a:extLst>
              <a:ext uri="{FF2B5EF4-FFF2-40B4-BE49-F238E27FC236}">
                <a16:creationId xmlns:a16="http://schemas.microsoft.com/office/drawing/2014/main" id="{AD8F65EB-DD54-476A-A019-98BA62242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66" y="907256"/>
            <a:ext cx="80963" cy="77391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21601" name="Freeform 101">
            <a:extLst>
              <a:ext uri="{FF2B5EF4-FFF2-40B4-BE49-F238E27FC236}">
                <a16:creationId xmlns:a16="http://schemas.microsoft.com/office/drawing/2014/main" id="{281E3D99-58D3-4392-A0AC-A7B5F70A3335}"/>
              </a:ext>
            </a:extLst>
          </p:cNvPr>
          <p:cNvSpPr>
            <a:spLocks/>
          </p:cNvSpPr>
          <p:nvPr/>
        </p:nvSpPr>
        <p:spPr bwMode="auto">
          <a:xfrm>
            <a:off x="3958829" y="735807"/>
            <a:ext cx="2284809" cy="764381"/>
          </a:xfrm>
          <a:custGeom>
            <a:avLst/>
            <a:gdLst>
              <a:gd name="T0" fmla="*/ 2147483646 w 2089"/>
              <a:gd name="T1" fmla="*/ 0 h 769"/>
              <a:gd name="T2" fmla="*/ 0 w 2089"/>
              <a:gd name="T3" fmla="*/ 0 h 769"/>
              <a:gd name="T4" fmla="*/ 0 w 2089"/>
              <a:gd name="T5" fmla="*/ 2147483646 h 769"/>
              <a:gd name="T6" fmla="*/ 0 60000 65536"/>
              <a:gd name="T7" fmla="*/ 0 60000 65536"/>
              <a:gd name="T8" fmla="*/ 0 60000 65536"/>
              <a:gd name="T9" fmla="*/ 0 w 2089"/>
              <a:gd name="T10" fmla="*/ 0 h 769"/>
              <a:gd name="T11" fmla="*/ 2089 w 2089"/>
              <a:gd name="T12" fmla="*/ 769 h 7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9" h="769">
                <a:moveTo>
                  <a:pt x="2089" y="0"/>
                </a:moveTo>
                <a:lnTo>
                  <a:pt x="0" y="0"/>
                </a:lnTo>
                <a:lnTo>
                  <a:pt x="0" y="769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602" name="Oval 102">
            <a:extLst>
              <a:ext uri="{FF2B5EF4-FFF2-40B4-BE49-F238E27FC236}">
                <a16:creationId xmlns:a16="http://schemas.microsoft.com/office/drawing/2014/main" id="{C296A04A-FFBB-4ACF-8786-976696D74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66" y="701279"/>
            <a:ext cx="80963" cy="77390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21603" name="Oval 103">
            <a:extLst>
              <a:ext uri="{FF2B5EF4-FFF2-40B4-BE49-F238E27FC236}">
                <a16:creationId xmlns:a16="http://schemas.microsoft.com/office/drawing/2014/main" id="{408535D1-F3D5-477C-B8CB-243567C65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8" y="1490663"/>
            <a:ext cx="79772" cy="77391"/>
          </a:xfrm>
          <a:prstGeom prst="ellipse">
            <a:avLst/>
          </a:prstGeom>
          <a:solidFill>
            <a:srgbClr val="CC0000"/>
          </a:solidFill>
          <a:ln w="12700">
            <a:solidFill>
              <a:srgbClr val="CC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21604" name="Oval 104">
            <a:extLst>
              <a:ext uri="{FF2B5EF4-FFF2-40B4-BE49-F238E27FC236}">
                <a16:creationId xmlns:a16="http://schemas.microsoft.com/office/drawing/2014/main" id="{22CB635D-2B5F-4AD8-A299-A134EC87F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7991" y="1490663"/>
            <a:ext cx="80963" cy="77391"/>
          </a:xfrm>
          <a:prstGeom prst="ellipse">
            <a:avLst/>
          </a:prstGeom>
          <a:solidFill>
            <a:srgbClr val="CC0000"/>
          </a:solidFill>
          <a:ln w="12700">
            <a:solidFill>
              <a:srgbClr val="CC0000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graphicFrame>
        <p:nvGraphicFramePr>
          <p:cNvPr id="21605" name="Object 2">
            <a:extLst>
              <a:ext uri="{FF2B5EF4-FFF2-40B4-BE49-F238E27FC236}">
                <a16:creationId xmlns:a16="http://schemas.microsoft.com/office/drawing/2014/main" id="{7F1F9CB0-8682-47E9-9D13-EC30376FD7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6356" y="614363"/>
          <a:ext cx="219075" cy="221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Drawing" r:id="rId16" imgW="322494" imgH="307471" progId="">
                  <p:embed/>
                </p:oleObj>
              </mc:Choice>
              <mc:Fallback>
                <p:oleObj name="Drawing" r:id="rId16" imgW="322494" imgH="307471" progId="">
                  <p:embed/>
                  <p:pic>
                    <p:nvPicPr>
                      <p:cNvPr id="21605" name="Object 2">
                        <a:extLst>
                          <a:ext uri="{FF2B5EF4-FFF2-40B4-BE49-F238E27FC236}">
                            <a16:creationId xmlns:a16="http://schemas.microsoft.com/office/drawing/2014/main" id="{7F1F9CB0-8682-47E9-9D13-EC30376FD7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6356" y="614363"/>
                        <a:ext cx="219075" cy="221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FFFE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8F998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6" name="Object 3">
            <a:extLst>
              <a:ext uri="{FF2B5EF4-FFF2-40B4-BE49-F238E27FC236}">
                <a16:creationId xmlns:a16="http://schemas.microsoft.com/office/drawing/2014/main" id="{D035C62E-59BE-4FD8-96D7-1B6B596892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6356" y="837010"/>
          <a:ext cx="219075" cy="221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Drawing" r:id="rId18" imgW="322494" imgH="307471" progId="">
                  <p:embed/>
                </p:oleObj>
              </mc:Choice>
              <mc:Fallback>
                <p:oleObj name="Drawing" r:id="rId18" imgW="322494" imgH="307471" progId="">
                  <p:embed/>
                  <p:pic>
                    <p:nvPicPr>
                      <p:cNvPr id="21606" name="Object 3">
                        <a:extLst>
                          <a:ext uri="{FF2B5EF4-FFF2-40B4-BE49-F238E27FC236}">
                            <a16:creationId xmlns:a16="http://schemas.microsoft.com/office/drawing/2014/main" id="{D035C62E-59BE-4FD8-96D7-1B6B596892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6356" y="837010"/>
                        <a:ext cx="219075" cy="221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FFFE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rgbClr val="8F998F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607" name="Picture 107" descr="layer 7 trans">
            <a:extLst>
              <a:ext uri="{FF2B5EF4-FFF2-40B4-BE49-F238E27FC236}">
                <a16:creationId xmlns:a16="http://schemas.microsoft.com/office/drawing/2014/main" id="{0FB2FEC9-0AE5-4D06-97D9-E0E1A72D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85" y="1553766"/>
            <a:ext cx="563165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8" name="Picture 108" descr="layer 7 trans">
            <a:extLst>
              <a:ext uri="{FF2B5EF4-FFF2-40B4-BE49-F238E27FC236}">
                <a16:creationId xmlns:a16="http://schemas.microsoft.com/office/drawing/2014/main" id="{B34EC4A0-18B6-4624-9821-0DA7768C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552575"/>
            <a:ext cx="563166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9" name="Picture 109" descr="layer 3 trans2">
            <a:extLst>
              <a:ext uri="{FF2B5EF4-FFF2-40B4-BE49-F238E27FC236}">
                <a16:creationId xmlns:a16="http://schemas.microsoft.com/office/drawing/2014/main" id="{7AFF3B97-77DC-4F3A-98A5-4237C44A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615554"/>
            <a:ext cx="607219" cy="23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10" name="Picture 110" descr="layer 3 trans2">
            <a:extLst>
              <a:ext uri="{FF2B5EF4-FFF2-40B4-BE49-F238E27FC236}">
                <a16:creationId xmlns:a16="http://schemas.microsoft.com/office/drawing/2014/main" id="{622C8524-B7F4-446E-89A3-AA6C1279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98" y="835819"/>
            <a:ext cx="607219" cy="23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 descr="blade in trans">
            <a:extLst>
              <a:ext uri="{FF2B5EF4-FFF2-40B4-BE49-F238E27FC236}">
                <a16:creationId xmlns:a16="http://schemas.microsoft.com/office/drawing/2014/main" id="{BAA917F1-42C9-4D86-A57F-67AA530E7A4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2474119"/>
            <a:ext cx="1678781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12" name="Picture 112" descr="san switch f16 trans">
            <a:extLst>
              <a:ext uri="{FF2B5EF4-FFF2-40B4-BE49-F238E27FC236}">
                <a16:creationId xmlns:a16="http://schemas.microsoft.com/office/drawing/2014/main" id="{A06EF542-0878-4FA7-8126-A55493A36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863578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13" name="Picture 113" descr="san switch f16 trans">
            <a:extLst>
              <a:ext uri="{FF2B5EF4-FFF2-40B4-BE49-F238E27FC236}">
                <a16:creationId xmlns:a16="http://schemas.microsoft.com/office/drawing/2014/main" id="{2377C26C-AA8E-4E5D-B0B4-C2481D05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73" y="3400426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14" name="Picture 114" descr="san switch f16 trans">
            <a:extLst>
              <a:ext uri="{FF2B5EF4-FFF2-40B4-BE49-F238E27FC236}">
                <a16:creationId xmlns:a16="http://schemas.microsoft.com/office/drawing/2014/main" id="{694E062E-1F81-4724-81FB-5BCFE981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69" y="3400426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15" name="Picture 115" descr="san switch f16 trans">
            <a:extLst>
              <a:ext uri="{FF2B5EF4-FFF2-40B4-BE49-F238E27FC236}">
                <a16:creationId xmlns:a16="http://schemas.microsoft.com/office/drawing/2014/main" id="{0523504E-8266-4AB3-94EB-BF54B0267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82" y="3863578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38">
            <a:extLst>
              <a:ext uri="{FF2B5EF4-FFF2-40B4-BE49-F238E27FC236}">
                <a16:creationId xmlns:a16="http://schemas.microsoft.com/office/drawing/2014/main" id="{43A69E26-CA70-481D-BFE6-6A68165C2040}"/>
              </a:ext>
            </a:extLst>
          </p:cNvPr>
          <p:cNvGrpSpPr>
            <a:grpSpLocks/>
          </p:cNvGrpSpPr>
          <p:nvPr/>
        </p:nvGrpSpPr>
        <p:grpSpPr bwMode="auto">
          <a:xfrm>
            <a:off x="1521619" y="3139678"/>
            <a:ext cx="1962150" cy="1716823"/>
            <a:chOff x="504498" y="3792095"/>
            <a:chExt cx="2617075" cy="2288733"/>
          </a:xfrm>
        </p:grpSpPr>
        <p:sp>
          <p:nvSpPr>
            <p:cNvPr id="119" name="Text Box 98">
              <a:extLst>
                <a:ext uri="{FF2B5EF4-FFF2-40B4-BE49-F238E27FC236}">
                  <a16:creationId xmlns:a16="http://schemas.microsoft.com/office/drawing/2014/main" id="{6C44A4ED-70B0-4ACB-A30D-BDA0949D3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498" y="4973008"/>
              <a:ext cx="2617075" cy="110782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Alto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da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Hora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Técnica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Gerenciamento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Local/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Remoto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Firmware Updates</a:t>
              </a: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Networking &amp; Storage</a:t>
              </a:r>
            </a:p>
          </p:txBody>
        </p:sp>
        <p:pic>
          <p:nvPicPr>
            <p:cNvPr id="21642" name="Isosceles Triangle 131">
              <a:extLst>
                <a:ext uri="{FF2B5EF4-FFF2-40B4-BE49-F238E27FC236}">
                  <a16:creationId xmlns:a16="http://schemas.microsoft.com/office/drawing/2014/main" id="{2849B47A-27FC-4A83-8AA8-3477735F89B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79" y="3792095"/>
              <a:ext cx="493941" cy="1121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136">
            <a:extLst>
              <a:ext uri="{FF2B5EF4-FFF2-40B4-BE49-F238E27FC236}">
                <a16:creationId xmlns:a16="http://schemas.microsoft.com/office/drawing/2014/main" id="{642F8C39-7DCD-4C7D-A3C2-4D8252AF68FF}"/>
              </a:ext>
            </a:extLst>
          </p:cNvPr>
          <p:cNvGrpSpPr>
            <a:grpSpLocks/>
          </p:cNvGrpSpPr>
          <p:nvPr/>
        </p:nvGrpSpPr>
        <p:grpSpPr bwMode="auto">
          <a:xfrm>
            <a:off x="6154341" y="1518047"/>
            <a:ext cx="1606153" cy="1347788"/>
            <a:chOff x="6681053" y="1675918"/>
            <a:chExt cx="2142311" cy="1797611"/>
          </a:xfrm>
        </p:grpSpPr>
        <p:sp>
          <p:nvSpPr>
            <p:cNvPr id="122" name="Text Box 98">
              <a:extLst>
                <a:ext uri="{FF2B5EF4-FFF2-40B4-BE49-F238E27FC236}">
                  <a16:creationId xmlns:a16="http://schemas.microsoft.com/office/drawing/2014/main" id="{121E369B-E26E-4C76-B277-16B536D70E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5991" y="1675918"/>
              <a:ext cx="2107373" cy="66500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Alto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energia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Fans,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utilização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eficiência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.</a:t>
              </a:r>
            </a:p>
          </p:txBody>
        </p:sp>
        <p:pic>
          <p:nvPicPr>
            <p:cNvPr id="21640" name="Isosceles Triangle 132">
              <a:extLst>
                <a:ext uri="{FF2B5EF4-FFF2-40B4-BE49-F238E27FC236}">
                  <a16:creationId xmlns:a16="http://schemas.microsoft.com/office/drawing/2014/main" id="{68BCAA3C-CC5F-480C-8694-133CB565051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1053" y="2339399"/>
              <a:ext cx="487726" cy="1134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137">
            <a:extLst>
              <a:ext uri="{FF2B5EF4-FFF2-40B4-BE49-F238E27FC236}">
                <a16:creationId xmlns:a16="http://schemas.microsoft.com/office/drawing/2014/main" id="{33D5B2A5-9C15-446F-BAC3-9CB7C8049046}"/>
              </a:ext>
            </a:extLst>
          </p:cNvPr>
          <p:cNvGrpSpPr>
            <a:grpSpLocks/>
          </p:cNvGrpSpPr>
          <p:nvPr/>
        </p:nvGrpSpPr>
        <p:grpSpPr bwMode="auto">
          <a:xfrm>
            <a:off x="5660232" y="3273030"/>
            <a:ext cx="2340769" cy="1398711"/>
            <a:chOff x="6023215" y="3968385"/>
            <a:chExt cx="3120785" cy="1864987"/>
          </a:xfrm>
        </p:grpSpPr>
        <p:sp>
          <p:nvSpPr>
            <p:cNvPr id="125" name="Text Box 98">
              <a:extLst>
                <a:ext uri="{FF2B5EF4-FFF2-40B4-BE49-F238E27FC236}">
                  <a16:creationId xmlns:a16="http://schemas.microsoft.com/office/drawing/2014/main" id="{448D868F-C016-42E8-9ABA-5F7230112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4486" y="5168561"/>
              <a:ext cx="3079514" cy="66481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Alto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espaço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Limitações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físicas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Racks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cheios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pouca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energia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</p:txBody>
        </p:sp>
        <p:pic>
          <p:nvPicPr>
            <p:cNvPr id="21638" name="Isosceles Triangle 133">
              <a:extLst>
                <a:ext uri="{FF2B5EF4-FFF2-40B4-BE49-F238E27FC236}">
                  <a16:creationId xmlns:a16="http://schemas.microsoft.com/office/drawing/2014/main" id="{1CB87FED-5D94-4BFD-BA88-FE042E89352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15" y="3968385"/>
              <a:ext cx="438860" cy="1115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619" name="TextBox 139">
            <a:extLst>
              <a:ext uri="{FF2B5EF4-FFF2-40B4-BE49-F238E27FC236}">
                <a16:creationId xmlns:a16="http://schemas.microsoft.com/office/drawing/2014/main" id="{96C0182A-B23D-4F48-9D68-CE8407B14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5310" y="4574381"/>
            <a:ext cx="465415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>
              <a:solidFill>
                <a:schemeClr val="bg1"/>
              </a:solidFill>
            </a:endParaRPr>
          </a:p>
        </p:txBody>
      </p:sp>
      <p:sp>
        <p:nvSpPr>
          <p:cNvPr id="131" name="Oval 80">
            <a:extLst>
              <a:ext uri="{FF2B5EF4-FFF2-40B4-BE49-F238E27FC236}">
                <a16:creationId xmlns:a16="http://schemas.microsoft.com/office/drawing/2014/main" id="{20668480-326F-4971-8B4F-E25A01EB5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9219" y="2401491"/>
            <a:ext cx="6418660" cy="1026319"/>
          </a:xfrm>
          <a:prstGeom prst="ellipse">
            <a:avLst/>
          </a:prstGeom>
          <a:noFill/>
          <a:ln w="57150" cap="rnd" algn="ctr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NZ" sz="1050" dirty="0">
              <a:solidFill>
                <a:schemeClr val="bg2">
                  <a:lumMod val="50000"/>
                </a:schemeClr>
              </a:solidFill>
              <a:latin typeface="+mn-lt"/>
              <a:cs typeface="+mn-cs"/>
            </a:endParaRPr>
          </a:p>
        </p:txBody>
      </p:sp>
      <p:grpSp>
        <p:nvGrpSpPr>
          <p:cNvPr id="18" name="Group 135">
            <a:extLst>
              <a:ext uri="{FF2B5EF4-FFF2-40B4-BE49-F238E27FC236}">
                <a16:creationId xmlns:a16="http://schemas.microsoft.com/office/drawing/2014/main" id="{3AC6DF92-69A0-4D5E-8C9A-BA1FB80406A4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085850"/>
            <a:ext cx="2025254" cy="1643063"/>
            <a:chOff x="-444" y="1411380"/>
            <a:chExt cx="2700770" cy="1862887"/>
          </a:xfrm>
        </p:grpSpPr>
        <p:sp>
          <p:nvSpPr>
            <p:cNvPr id="128" name="Text Box 98">
              <a:extLst>
                <a:ext uri="{FF2B5EF4-FFF2-40B4-BE49-F238E27FC236}">
                  <a16:creationId xmlns:a16="http://schemas.microsoft.com/office/drawing/2014/main" id="{871F00CC-46FC-479A-813B-DDF1E1677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44" y="1411380"/>
              <a:ext cx="2700770" cy="7537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Muitas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Falhas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algn="r"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Alto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Downtime</a:t>
              </a:r>
              <a:b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</a:b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Duplicidade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componentes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algn="r"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Qualidade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vs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</p:txBody>
        </p:sp>
        <p:pic>
          <p:nvPicPr>
            <p:cNvPr id="21636" name="Isosceles Triangle 134">
              <a:extLst>
                <a:ext uri="{FF2B5EF4-FFF2-40B4-BE49-F238E27FC236}">
                  <a16:creationId xmlns:a16="http://schemas.microsoft.com/office/drawing/2014/main" id="{8B3EDD84-43C4-4991-8A9E-4CF8F806E3B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6087" y="2146154"/>
              <a:ext cx="487857" cy="112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49">
            <a:extLst>
              <a:ext uri="{FF2B5EF4-FFF2-40B4-BE49-F238E27FC236}">
                <a16:creationId xmlns:a16="http://schemas.microsoft.com/office/drawing/2014/main" id="{121A171D-0363-4033-832E-8C2AC476B88B}"/>
              </a:ext>
            </a:extLst>
          </p:cNvPr>
          <p:cNvGrpSpPr>
            <a:grpSpLocks/>
          </p:cNvGrpSpPr>
          <p:nvPr/>
        </p:nvGrpSpPr>
        <p:grpSpPr bwMode="auto">
          <a:xfrm>
            <a:off x="1401366" y="1270398"/>
            <a:ext cx="1701403" cy="3298031"/>
            <a:chOff x="3111335" y="1422046"/>
            <a:chExt cx="2268187" cy="4396863"/>
          </a:xfrm>
        </p:grpSpPr>
        <p:grpSp>
          <p:nvGrpSpPr>
            <p:cNvPr id="21623" name="Group 148">
              <a:extLst>
                <a:ext uri="{FF2B5EF4-FFF2-40B4-BE49-F238E27FC236}">
                  <a16:creationId xmlns:a16="http://schemas.microsoft.com/office/drawing/2014/main" id="{5F28FE78-06F8-4639-A806-93E643FE76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1335" y="1555380"/>
              <a:ext cx="2268187" cy="4263529"/>
              <a:chOff x="296883" y="1496003"/>
              <a:chExt cx="2268187" cy="4263529"/>
            </a:xfrm>
          </p:grpSpPr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D1B1ECB9-977B-4B26-9A79-4823F2C7F0EA}"/>
                  </a:ext>
                </a:extLst>
              </p:cNvPr>
              <p:cNvSpPr/>
              <p:nvPr/>
            </p:nvSpPr>
            <p:spPr>
              <a:xfrm>
                <a:off x="296883" y="1496003"/>
                <a:ext cx="2268187" cy="426352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NZ" sz="1050"/>
              </a:p>
            </p:txBody>
          </p:sp>
          <p:pic>
            <p:nvPicPr>
              <p:cNvPr id="21627" name="Picture 25">
                <a:extLst>
                  <a:ext uri="{FF2B5EF4-FFF2-40B4-BE49-F238E27FC236}">
                    <a16:creationId xmlns:a16="http://schemas.microsoft.com/office/drawing/2014/main" id="{C001BF61-7F5A-4F6E-89BF-CFB6CB61C8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470" y="2008952"/>
                <a:ext cx="269050" cy="274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28" name="TextBox 144">
                <a:extLst>
                  <a:ext uri="{FF2B5EF4-FFF2-40B4-BE49-F238E27FC236}">
                    <a16:creationId xmlns:a16="http://schemas.microsoft.com/office/drawing/2014/main" id="{71C41AEA-3634-4345-B79B-9625666685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770" y="1923805"/>
                <a:ext cx="1724059" cy="553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NZ" altLang="pt-BR" sz="1050"/>
                  <a:t>Redução de 35% no custo de energia</a:t>
                </a:r>
              </a:p>
            </p:txBody>
          </p:sp>
          <p:pic>
            <p:nvPicPr>
              <p:cNvPr id="21629" name="Picture 25">
                <a:extLst>
                  <a:ext uri="{FF2B5EF4-FFF2-40B4-BE49-F238E27FC236}">
                    <a16:creationId xmlns:a16="http://schemas.microsoft.com/office/drawing/2014/main" id="{762F6895-4BFE-47F4-8E29-55C4C66E4F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492" y="2660117"/>
                <a:ext cx="269050" cy="274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30" name="TextBox 147">
                <a:extLst>
                  <a:ext uri="{FF2B5EF4-FFF2-40B4-BE49-F238E27FC236}">
                    <a16:creationId xmlns:a16="http://schemas.microsoft.com/office/drawing/2014/main" id="{B87D62FD-0EDF-4CCD-80BE-44DD26DC6D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772" y="2588822"/>
                <a:ext cx="1591294" cy="7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NZ" altLang="pt-BR" sz="1050"/>
                  <a:t>Redução de até 44% nos custos de gerenciamento</a:t>
                </a:r>
              </a:p>
            </p:txBody>
          </p:sp>
          <p:pic>
            <p:nvPicPr>
              <p:cNvPr id="21631" name="Picture 25">
                <a:extLst>
                  <a:ext uri="{FF2B5EF4-FFF2-40B4-BE49-F238E27FC236}">
                    <a16:creationId xmlns:a16="http://schemas.microsoft.com/office/drawing/2014/main" id="{C6805966-0CB3-4C10-B435-8BB8B7F599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367" y="3515141"/>
                <a:ext cx="269050" cy="274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32" name="TextBox 151">
                <a:extLst>
                  <a:ext uri="{FF2B5EF4-FFF2-40B4-BE49-F238E27FC236}">
                    <a16:creationId xmlns:a16="http://schemas.microsoft.com/office/drawing/2014/main" id="{87E5FE62-5100-4D15-8CE2-1D6438D33F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772" y="3443847"/>
                <a:ext cx="1591294" cy="7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NZ" altLang="pt-BR" sz="1050"/>
                  <a:t>Redução de 50% do espaço do DataCenter</a:t>
                </a:r>
              </a:p>
            </p:txBody>
          </p:sp>
          <p:pic>
            <p:nvPicPr>
              <p:cNvPr id="21633" name="Picture 25">
                <a:extLst>
                  <a:ext uri="{FF2B5EF4-FFF2-40B4-BE49-F238E27FC236}">
                    <a16:creationId xmlns:a16="http://schemas.microsoft.com/office/drawing/2014/main" id="{2F43EF29-1F76-416D-9751-2D2A368430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133" y="4287036"/>
                <a:ext cx="269050" cy="274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34" name="TextBox 153">
                <a:extLst>
                  <a:ext uri="{FF2B5EF4-FFF2-40B4-BE49-F238E27FC236}">
                    <a16:creationId xmlns:a16="http://schemas.microsoft.com/office/drawing/2014/main" id="{8B43D0B2-E332-4FEF-89E2-31796EB9F7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1664" y="4219831"/>
                <a:ext cx="1726165" cy="769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NZ" altLang="pt-BR" sz="1050"/>
                  <a:t>Menos componentes = Menor Downtime</a:t>
                </a:r>
              </a:p>
            </p:txBody>
          </p:sp>
        </p:grpSp>
        <p:sp>
          <p:nvSpPr>
            <p:cNvPr id="21624" name="TextBox 146">
              <a:extLst>
                <a:ext uri="{FF2B5EF4-FFF2-40B4-BE49-F238E27FC236}">
                  <a16:creationId xmlns:a16="http://schemas.microsoft.com/office/drawing/2014/main" id="{740034A4-EA54-4F76-937F-4E452C59A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2375" y="5017316"/>
              <a:ext cx="2159906" cy="769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NZ" altLang="pt-BR" sz="1050">
                  <a:solidFill>
                    <a:srgbClr val="00B050"/>
                  </a:solidFill>
                </a:rPr>
                <a:t>A economia de energia paga a solução em até 3 anos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4E509A2-EC4E-43FB-B9BA-0A06BAC7018D}"/>
                </a:ext>
              </a:extLst>
            </p:cNvPr>
            <p:cNvSpPr txBox="1"/>
            <p:nvPr/>
          </p:nvSpPr>
          <p:spPr>
            <a:xfrm>
              <a:off x="3377994" y="1422046"/>
              <a:ext cx="1655507" cy="55393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NZ" sz="1050" dirty="0" err="1">
                  <a:solidFill>
                    <a:schemeClr val="bg1"/>
                  </a:solidFill>
                </a:rPr>
                <a:t>Típicas</a:t>
              </a:r>
              <a:r>
                <a:rPr lang="en-NZ" sz="1050" dirty="0">
                  <a:solidFill>
                    <a:schemeClr val="bg1"/>
                  </a:solidFill>
                </a:rPr>
                <a:t> </a:t>
              </a:r>
              <a:r>
                <a:rPr lang="en-NZ" sz="1050" dirty="0" err="1">
                  <a:solidFill>
                    <a:schemeClr val="bg1"/>
                  </a:solidFill>
                </a:rPr>
                <a:t>Reduções</a:t>
              </a:r>
              <a:endParaRPr lang="en-NZ" sz="105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0.33333 4.44444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0.00093 L 0.23751 0.0009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0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0.12292 1.11111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0093 L -0.08333 0.00093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0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-0.19166 3.7037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-0.29584 -0.0013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0" y="-10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0116 L -0.39166 -0.00162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0" y="-1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3" dur="2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7" presetID="53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1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2">
            <a:extLst>
              <a:ext uri="{FF2B5EF4-FFF2-40B4-BE49-F238E27FC236}">
                <a16:creationId xmlns:a16="http://schemas.microsoft.com/office/drawing/2014/main" id="{98347FA5-4301-4EFC-B6D5-B05BD5813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endParaRPr lang="en-US" altLang="pt-BR" sz="900">
              <a:solidFill>
                <a:srgbClr val="898989"/>
              </a:solidFill>
            </a:endParaRPr>
          </a:p>
        </p:txBody>
      </p:sp>
      <p:sp>
        <p:nvSpPr>
          <p:cNvPr id="23555" name="Line 2">
            <a:extLst>
              <a:ext uri="{FF2B5EF4-FFF2-40B4-BE49-F238E27FC236}">
                <a16:creationId xmlns:a16="http://schemas.microsoft.com/office/drawing/2014/main" id="{37648F86-9C13-4D01-9E83-0D36ECA392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06403" y="3038476"/>
            <a:ext cx="12799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56" name="Line 3">
            <a:extLst>
              <a:ext uri="{FF2B5EF4-FFF2-40B4-BE49-F238E27FC236}">
                <a16:creationId xmlns:a16="http://schemas.microsoft.com/office/drawing/2014/main" id="{C7F4CAE0-50E7-47BC-B9AC-22B034AE67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99260" y="3020616"/>
            <a:ext cx="291703" cy="4714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CAEFA30-0B6B-406A-9FE3-F0E2ADC923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366" y="1834753"/>
            <a:ext cx="689372" cy="3476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98C07F68-7921-4158-9FEA-D7CEBC4573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7663" y="1853804"/>
            <a:ext cx="617935" cy="3309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59" name="Line 6">
            <a:extLst>
              <a:ext uri="{FF2B5EF4-FFF2-40B4-BE49-F238E27FC236}">
                <a16:creationId xmlns:a16="http://schemas.microsoft.com/office/drawing/2014/main" id="{9C3F21E8-6231-4AF6-807C-82C23700A7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4781" y="3018235"/>
            <a:ext cx="1138238" cy="4631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0" name="Line 7">
            <a:extLst>
              <a:ext uri="{FF2B5EF4-FFF2-40B4-BE49-F238E27FC236}">
                <a16:creationId xmlns:a16="http://schemas.microsoft.com/office/drawing/2014/main" id="{274BAE32-A850-4E76-9F60-FC8D8A9B63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3351" y="3020616"/>
            <a:ext cx="384572" cy="4548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1" name="Line 8">
            <a:extLst>
              <a:ext uri="{FF2B5EF4-FFF2-40B4-BE49-F238E27FC236}">
                <a16:creationId xmlns:a16="http://schemas.microsoft.com/office/drawing/2014/main" id="{5243942E-CD7B-408D-8DAD-B7D4FF9F5B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5744" y="3673078"/>
            <a:ext cx="910829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2" name="Line 9">
            <a:extLst>
              <a:ext uri="{FF2B5EF4-FFF2-40B4-BE49-F238E27FC236}">
                <a16:creationId xmlns:a16="http://schemas.microsoft.com/office/drawing/2014/main" id="{1CB60E0D-242B-4CF8-B7AE-8EF0A54A27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9544" y="3694510"/>
            <a:ext cx="0" cy="4107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3" name="Text Box 10">
            <a:extLst>
              <a:ext uri="{FF2B5EF4-FFF2-40B4-BE49-F238E27FC236}">
                <a16:creationId xmlns:a16="http://schemas.microsoft.com/office/drawing/2014/main" id="{8DCD45BB-0F1B-4E11-A08A-8E1A6049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910" y="4011217"/>
            <a:ext cx="433388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sp>
        <p:nvSpPr>
          <p:cNvPr id="23564" name="Line 11">
            <a:extLst>
              <a:ext uri="{FF2B5EF4-FFF2-40B4-BE49-F238E27FC236}">
                <a16:creationId xmlns:a16="http://schemas.microsoft.com/office/drawing/2014/main" id="{14EBA8FF-CF4C-408A-B3B2-84A9AE38C89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11204" y="3657600"/>
            <a:ext cx="910828" cy="404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5" name="Line 12">
            <a:extLst>
              <a:ext uri="{FF2B5EF4-FFF2-40B4-BE49-F238E27FC236}">
                <a16:creationId xmlns:a16="http://schemas.microsoft.com/office/drawing/2014/main" id="{C30CC065-0FAB-4ADA-A67D-C39FF9E4C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544" y="4158854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6" name="Line 13">
            <a:extLst>
              <a:ext uri="{FF2B5EF4-FFF2-40B4-BE49-F238E27FC236}">
                <a16:creationId xmlns:a16="http://schemas.microsoft.com/office/drawing/2014/main" id="{51DE23F6-9EC6-4CBC-A244-BA1831118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3235" y="4154091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67" name="Line 14">
            <a:extLst>
              <a:ext uri="{FF2B5EF4-FFF2-40B4-BE49-F238E27FC236}">
                <a16:creationId xmlns:a16="http://schemas.microsoft.com/office/drawing/2014/main" id="{EA2933C1-C3D2-48D6-A346-0CD9B5AF12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2760" y="3686175"/>
            <a:ext cx="0" cy="4107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3BD3E61C-BF6D-4DFD-9D7E-A374231F57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6091" y="1887142"/>
            <a:ext cx="0" cy="2297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CF142F9F-A89D-4E44-8FA1-48E8BEC1C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6447" y="1887142"/>
            <a:ext cx="0" cy="2297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3A07F7DC-0A5D-4A69-93BE-439FD2A13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6447" y="1877617"/>
            <a:ext cx="3572" cy="75485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5B2C33B5-BF26-4828-B2E4-0C1648D1F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4901" y="1882379"/>
            <a:ext cx="3572" cy="75485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72" name="Line 19">
            <a:extLst>
              <a:ext uri="{FF2B5EF4-FFF2-40B4-BE49-F238E27FC236}">
                <a16:creationId xmlns:a16="http://schemas.microsoft.com/office/drawing/2014/main" id="{8DF6387D-75CD-43FF-BB29-3AA2C117105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11254" y="3019425"/>
            <a:ext cx="611981" cy="461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73" name="Line 20">
            <a:extLst>
              <a:ext uri="{FF2B5EF4-FFF2-40B4-BE49-F238E27FC236}">
                <a16:creationId xmlns:a16="http://schemas.microsoft.com/office/drawing/2014/main" id="{27CC9C0A-10BA-481A-BCB7-F3FE8EB041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64906" y="3013472"/>
            <a:ext cx="148829" cy="4702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74" name="Text Box 22">
            <a:extLst>
              <a:ext uri="{FF2B5EF4-FFF2-40B4-BE49-F238E27FC236}">
                <a16:creationId xmlns:a16="http://schemas.microsoft.com/office/drawing/2014/main" id="{998D9407-8EC1-4E69-AE69-461B9ABB0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6" y="3532585"/>
            <a:ext cx="411956" cy="1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Storage Network</a:t>
            </a:r>
          </a:p>
        </p:txBody>
      </p:sp>
      <p:grpSp>
        <p:nvGrpSpPr>
          <p:cNvPr id="23575" name="Group 23">
            <a:extLst>
              <a:ext uri="{FF2B5EF4-FFF2-40B4-BE49-F238E27FC236}">
                <a16:creationId xmlns:a16="http://schemas.microsoft.com/office/drawing/2014/main" id="{663C656C-82B6-47CC-8BC2-581DC4137286}"/>
              </a:ext>
            </a:extLst>
          </p:cNvPr>
          <p:cNvGrpSpPr>
            <a:grpSpLocks/>
          </p:cNvGrpSpPr>
          <p:nvPr/>
        </p:nvGrpSpPr>
        <p:grpSpPr bwMode="auto">
          <a:xfrm>
            <a:off x="3775472" y="4283869"/>
            <a:ext cx="1346597" cy="806054"/>
            <a:chOff x="2214" y="3397"/>
            <a:chExt cx="1131" cy="677"/>
          </a:xfrm>
        </p:grpSpPr>
        <p:grpSp>
          <p:nvGrpSpPr>
            <p:cNvPr id="23617" name="Group 24">
              <a:extLst>
                <a:ext uri="{FF2B5EF4-FFF2-40B4-BE49-F238E27FC236}">
                  <a16:creationId xmlns:a16="http://schemas.microsoft.com/office/drawing/2014/main" id="{37B83646-771F-41BC-96DF-0CDD990B0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4" y="3397"/>
              <a:ext cx="1131" cy="677"/>
              <a:chOff x="2201" y="3386"/>
              <a:chExt cx="1131" cy="677"/>
            </a:xfrm>
          </p:grpSpPr>
          <p:sp>
            <p:nvSpPr>
              <p:cNvPr id="23622" name="Oval 25">
                <a:extLst>
                  <a:ext uri="{FF2B5EF4-FFF2-40B4-BE49-F238E27FC236}">
                    <a16:creationId xmlns:a16="http://schemas.microsoft.com/office/drawing/2014/main" id="{3DEF084D-98E7-45D5-AE41-3978E9167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3623" name="Oval 26">
                <a:extLst>
                  <a:ext uri="{FF2B5EF4-FFF2-40B4-BE49-F238E27FC236}">
                    <a16:creationId xmlns:a16="http://schemas.microsoft.com/office/drawing/2014/main" id="{52F554F5-A76F-42B4-A57A-44189FA81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rgbClr val="B6CAF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pic>
          <p:nvPicPr>
            <p:cNvPr id="23618" name="Picture 27" descr="fastt 600 right trans">
              <a:extLst>
                <a:ext uri="{FF2B5EF4-FFF2-40B4-BE49-F238E27FC236}">
                  <a16:creationId xmlns:a16="http://schemas.microsoft.com/office/drawing/2014/main" id="{88C29C47-A037-475F-84DF-F1FFEF902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" y="3845"/>
              <a:ext cx="51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619" name="Text Box 28">
              <a:extLst>
                <a:ext uri="{FF2B5EF4-FFF2-40B4-BE49-F238E27FC236}">
                  <a16:creationId xmlns:a16="http://schemas.microsoft.com/office/drawing/2014/main" id="{73DCDADD-B29E-4F25-8704-B7496994CE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6" y="3512"/>
              <a:ext cx="32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1200">
                  <a:solidFill>
                    <a:srgbClr val="000000"/>
                  </a:solidFill>
                  <a:ea typeface="Gulim" panose="020B0600000101010101" pitchFamily="34" charset="-127"/>
                </a:rPr>
                <a:t>SAN</a:t>
              </a:r>
            </a:p>
          </p:txBody>
        </p:sp>
        <p:pic>
          <p:nvPicPr>
            <p:cNvPr id="23620" name="Picture 29" descr="fastt 700 center trans">
              <a:extLst>
                <a:ext uri="{FF2B5EF4-FFF2-40B4-BE49-F238E27FC236}">
                  <a16:creationId xmlns:a16="http://schemas.microsoft.com/office/drawing/2014/main" id="{9F63B951-231D-40C7-8256-CF5CE9F12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3519"/>
              <a:ext cx="28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21" name="Picture 30" descr="ESS trans3">
              <a:extLst>
                <a:ext uri="{FF2B5EF4-FFF2-40B4-BE49-F238E27FC236}">
                  <a16:creationId xmlns:a16="http://schemas.microsoft.com/office/drawing/2014/main" id="{9EC2B1AF-DE35-4933-AE84-45DFC6FC5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" y="3418"/>
              <a:ext cx="322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76" name="Line 31">
            <a:extLst>
              <a:ext uri="{FF2B5EF4-FFF2-40B4-BE49-F238E27FC236}">
                <a16:creationId xmlns:a16="http://schemas.microsoft.com/office/drawing/2014/main" id="{2D056BF0-F362-44C6-8376-4CD217C39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4572" y="1790700"/>
            <a:ext cx="481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77" name="Line 32">
            <a:extLst>
              <a:ext uri="{FF2B5EF4-FFF2-40B4-BE49-F238E27FC236}">
                <a16:creationId xmlns:a16="http://schemas.microsoft.com/office/drawing/2014/main" id="{0011C6CF-7AF0-4B07-9AA5-006ABA705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1877616"/>
            <a:ext cx="50363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23578" name="Text Box 33">
            <a:extLst>
              <a:ext uri="{FF2B5EF4-FFF2-40B4-BE49-F238E27FC236}">
                <a16:creationId xmlns:a16="http://schemas.microsoft.com/office/drawing/2014/main" id="{7F4501A1-D196-4647-A6DA-97E03C5BF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523" y="1559719"/>
            <a:ext cx="510778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Layer 4-7 Switches</a:t>
            </a:r>
          </a:p>
        </p:txBody>
      </p:sp>
      <p:pic>
        <p:nvPicPr>
          <p:cNvPr id="23579" name="Picture 34" descr="layer 7 trans">
            <a:extLst>
              <a:ext uri="{FF2B5EF4-FFF2-40B4-BE49-F238E27FC236}">
                <a16:creationId xmlns:a16="http://schemas.microsoft.com/office/drawing/2014/main" id="{F88DF9DA-2817-43FC-BF0D-3FB49E47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85" y="1596629"/>
            <a:ext cx="563165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0" name="Picture 35" descr="layer 7 trans">
            <a:extLst>
              <a:ext uri="{FF2B5EF4-FFF2-40B4-BE49-F238E27FC236}">
                <a16:creationId xmlns:a16="http://schemas.microsoft.com/office/drawing/2014/main" id="{073E7D53-B1B7-4C6A-A662-78C838D2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595438"/>
            <a:ext cx="563166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81" name="Group 36">
            <a:extLst>
              <a:ext uri="{FF2B5EF4-FFF2-40B4-BE49-F238E27FC236}">
                <a16:creationId xmlns:a16="http://schemas.microsoft.com/office/drawing/2014/main" id="{F69FF420-045D-4AE6-AE01-05BA111F5DBF}"/>
              </a:ext>
            </a:extLst>
          </p:cNvPr>
          <p:cNvGrpSpPr>
            <a:grpSpLocks/>
          </p:cNvGrpSpPr>
          <p:nvPr/>
        </p:nvGrpSpPr>
        <p:grpSpPr bwMode="auto">
          <a:xfrm>
            <a:off x="3919538" y="561975"/>
            <a:ext cx="3020616" cy="1048941"/>
            <a:chOff x="2332" y="262"/>
            <a:chExt cx="2537" cy="881"/>
          </a:xfrm>
        </p:grpSpPr>
        <p:grpSp>
          <p:nvGrpSpPr>
            <p:cNvPr id="23601" name="Group 37">
              <a:extLst>
                <a:ext uri="{FF2B5EF4-FFF2-40B4-BE49-F238E27FC236}">
                  <a16:creationId xmlns:a16="http://schemas.microsoft.com/office/drawing/2014/main" id="{7092CA48-FCB5-4F8D-8FED-92234CAC3A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1" y="262"/>
              <a:ext cx="558" cy="512"/>
              <a:chOff x="2201" y="3386"/>
              <a:chExt cx="1131" cy="677"/>
            </a:xfrm>
          </p:grpSpPr>
          <p:sp>
            <p:nvSpPr>
              <p:cNvPr id="23615" name="Oval 38">
                <a:extLst>
                  <a:ext uri="{FF2B5EF4-FFF2-40B4-BE49-F238E27FC236}">
                    <a16:creationId xmlns:a16="http://schemas.microsoft.com/office/drawing/2014/main" id="{F9CB2AB1-8A1F-4F7E-9863-0840B1E9E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386"/>
                <a:ext cx="1124" cy="676"/>
              </a:xfrm>
              <a:prstGeom prst="ellipse">
                <a:avLst/>
              </a:prstGeom>
              <a:gradFill rotWithShape="1">
                <a:gsLst>
                  <a:gs pos="0">
                    <a:srgbClr val="B6CAF2"/>
                  </a:gs>
                  <a:gs pos="100000">
                    <a:srgbClr val="DDE6F9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scene3d>
                <a:camera prst="legacyObliqueBottomLeft"/>
                <a:lightRig rig="legacyFlat3" dir="t"/>
              </a:scene3d>
              <a:sp3d extrusionH="100000" prstMaterial="legacyPlastic">
                <a:bevelT w="13500" h="13500" prst="angle"/>
                <a:bevelB w="13500" h="13500" prst="angle"/>
                <a:extrusionClr>
                  <a:srgbClr val="B6CAF2"/>
                </a:extrusionClr>
                <a:contourClr>
                  <a:srgbClr val="B6CAF2"/>
                </a:contourClr>
              </a:sp3d>
            </p:spPr>
            <p:txBody>
              <a:bodyPr wrap="none" anchor="ctr">
                <a:flatTx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  <p:sp>
            <p:nvSpPr>
              <p:cNvPr id="23616" name="Oval 39">
                <a:extLst>
                  <a:ext uri="{FF2B5EF4-FFF2-40B4-BE49-F238E27FC236}">
                    <a16:creationId xmlns:a16="http://schemas.microsoft.com/office/drawing/2014/main" id="{922420BB-EC70-4215-83A0-09DAEA93E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1" y="3387"/>
                <a:ext cx="1124" cy="676"/>
              </a:xfrm>
              <a:prstGeom prst="ellipse">
                <a:avLst/>
              </a:prstGeom>
              <a:noFill/>
              <a:ln w="158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NZ" altLang="pt-BR" sz="1350"/>
              </a:p>
            </p:txBody>
          </p:sp>
        </p:grpSp>
        <p:sp>
          <p:nvSpPr>
            <p:cNvPr id="23602" name="Text Box 40">
              <a:extLst>
                <a:ext uri="{FF2B5EF4-FFF2-40B4-BE49-F238E27FC236}">
                  <a16:creationId xmlns:a16="http://schemas.microsoft.com/office/drawing/2014/main" id="{538B28E4-19F2-425A-91BA-CD830A6B3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1" y="360"/>
              <a:ext cx="3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Public Internet/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solidFill>
                    <a:srgbClr val="000000"/>
                  </a:solidFill>
                  <a:ea typeface="Gulim" panose="020B0600000101010101" pitchFamily="34" charset="-127"/>
                </a:rPr>
                <a:t>Intranet Clients</a:t>
              </a:r>
            </a:p>
          </p:txBody>
        </p:sp>
        <p:sp>
          <p:nvSpPr>
            <p:cNvPr id="23603" name="Text Box 41">
              <a:extLst>
                <a:ext uri="{FF2B5EF4-FFF2-40B4-BE49-F238E27FC236}">
                  <a16:creationId xmlns:a16="http://schemas.microsoft.com/office/drawing/2014/main" id="{71DDC57E-39D8-49CC-B1F3-A7D421AA8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" y="715"/>
              <a:ext cx="360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Routers (Layer 3 Switches)</a:t>
              </a:r>
            </a:p>
          </p:txBody>
        </p:sp>
        <p:sp>
          <p:nvSpPr>
            <p:cNvPr id="23604" name="Text Box 42">
              <a:extLst>
                <a:ext uri="{FF2B5EF4-FFF2-40B4-BE49-F238E27FC236}">
                  <a16:creationId xmlns:a16="http://schemas.microsoft.com/office/drawing/2014/main" id="{D8B6201A-3B43-43B8-9E93-65599D7C0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" y="739"/>
              <a:ext cx="31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2232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2232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82232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82232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pt-BR" sz="750">
                  <a:ea typeface="Gulim" panose="020B0600000101010101" pitchFamily="34" charset="-127"/>
                </a:rPr>
                <a:t>Firewalls</a:t>
              </a:r>
            </a:p>
          </p:txBody>
        </p:sp>
        <p:sp>
          <p:nvSpPr>
            <p:cNvPr id="23605" name="Freeform 43">
              <a:extLst>
                <a:ext uri="{FF2B5EF4-FFF2-40B4-BE49-F238E27FC236}">
                  <a16:creationId xmlns:a16="http://schemas.microsoft.com/office/drawing/2014/main" id="{B1116C8E-A4EA-4026-8261-43D34D75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" y="624"/>
              <a:ext cx="1114" cy="473"/>
            </a:xfrm>
            <a:custGeom>
              <a:avLst/>
              <a:gdLst>
                <a:gd name="T0" fmla="*/ 75 w 1167"/>
                <a:gd name="T1" fmla="*/ 0 h 579"/>
                <a:gd name="T2" fmla="*/ 0 w 1167"/>
                <a:gd name="T3" fmla="*/ 0 h 579"/>
                <a:gd name="T4" fmla="*/ 0 w 1167"/>
                <a:gd name="T5" fmla="*/ 2 h 579"/>
                <a:gd name="T6" fmla="*/ 0 60000 65536"/>
                <a:gd name="T7" fmla="*/ 0 60000 65536"/>
                <a:gd name="T8" fmla="*/ 0 60000 65536"/>
                <a:gd name="T9" fmla="*/ 0 w 1167"/>
                <a:gd name="T10" fmla="*/ 0 h 579"/>
                <a:gd name="T11" fmla="*/ 1167 w 1167"/>
                <a:gd name="T12" fmla="*/ 579 h 57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7" h="579">
                  <a:moveTo>
                    <a:pt x="1167" y="0"/>
                  </a:moveTo>
                  <a:lnTo>
                    <a:pt x="0" y="0"/>
                  </a:lnTo>
                  <a:lnTo>
                    <a:pt x="0" y="57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3606" name="Oval 44">
              <a:extLst>
                <a:ext uri="{FF2B5EF4-FFF2-40B4-BE49-F238E27FC236}">
                  <a16:creationId xmlns:a16="http://schemas.microsoft.com/office/drawing/2014/main" id="{8498A695-F07B-4600-8CD5-A345A1034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588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3607" name="Freeform 45">
              <a:extLst>
                <a:ext uri="{FF2B5EF4-FFF2-40B4-BE49-F238E27FC236}">
                  <a16:creationId xmlns:a16="http://schemas.microsoft.com/office/drawing/2014/main" id="{FA028961-CB67-4148-A1DC-517B6A05B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" y="444"/>
              <a:ext cx="1919" cy="642"/>
            </a:xfrm>
            <a:custGeom>
              <a:avLst/>
              <a:gdLst>
                <a:gd name="T0" fmla="*/ 15 w 2089"/>
                <a:gd name="T1" fmla="*/ 0 h 769"/>
                <a:gd name="T2" fmla="*/ 0 w 2089"/>
                <a:gd name="T3" fmla="*/ 0 h 769"/>
                <a:gd name="T4" fmla="*/ 0 w 2089"/>
                <a:gd name="T5" fmla="*/ 3 h 769"/>
                <a:gd name="T6" fmla="*/ 0 60000 65536"/>
                <a:gd name="T7" fmla="*/ 0 60000 65536"/>
                <a:gd name="T8" fmla="*/ 0 60000 65536"/>
                <a:gd name="T9" fmla="*/ 0 w 2089"/>
                <a:gd name="T10" fmla="*/ 0 h 769"/>
                <a:gd name="T11" fmla="*/ 2089 w 2089"/>
                <a:gd name="T12" fmla="*/ 769 h 7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9" h="769">
                  <a:moveTo>
                    <a:pt x="2089" y="0"/>
                  </a:moveTo>
                  <a:lnTo>
                    <a:pt x="0" y="0"/>
                  </a:lnTo>
                  <a:lnTo>
                    <a:pt x="0" y="76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pt-BR" sz="1050"/>
            </a:p>
          </p:txBody>
        </p:sp>
        <p:sp>
          <p:nvSpPr>
            <p:cNvPr id="23608" name="Oval 46">
              <a:extLst>
                <a:ext uri="{FF2B5EF4-FFF2-40B4-BE49-F238E27FC236}">
                  <a16:creationId xmlns:a16="http://schemas.microsoft.com/office/drawing/2014/main" id="{44B8A21A-4E3A-4971-BAA1-C2D14D74F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1" y="415"/>
              <a:ext cx="68" cy="65"/>
            </a:xfrm>
            <a:prstGeom prst="ellipse">
              <a:avLst/>
            </a:prstGeom>
            <a:solidFill>
              <a:srgbClr val="CC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3609" name="Oval 47">
              <a:extLst>
                <a:ext uri="{FF2B5EF4-FFF2-40B4-BE49-F238E27FC236}">
                  <a16:creationId xmlns:a16="http://schemas.microsoft.com/office/drawing/2014/main" id="{B49C5C7C-DD35-4684-8A17-0CC6EE8B8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2" y="1078"/>
              <a:ext cx="67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sp>
          <p:nvSpPr>
            <p:cNvPr id="23610" name="Oval 48">
              <a:extLst>
                <a:ext uri="{FF2B5EF4-FFF2-40B4-BE49-F238E27FC236}">
                  <a16:creationId xmlns:a16="http://schemas.microsoft.com/office/drawing/2014/main" id="{047CBECD-F17F-4A25-8827-0CD770328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" y="1078"/>
              <a:ext cx="68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NZ" altLang="pt-BR" sz="1350"/>
            </a:p>
          </p:txBody>
        </p:sp>
        <p:graphicFrame>
          <p:nvGraphicFramePr>
            <p:cNvPr id="23611" name="Object 2">
              <a:extLst>
                <a:ext uri="{FF2B5EF4-FFF2-40B4-BE49-F238E27FC236}">
                  <a16:creationId xmlns:a16="http://schemas.microsoft.com/office/drawing/2014/main" id="{B54BAE29-93DB-40F1-B611-45C35FC4060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342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" name="Drawing" r:id="rId8" imgW="322494" imgH="307471" progId="">
                    <p:embed/>
                  </p:oleObj>
                </mc:Choice>
                <mc:Fallback>
                  <p:oleObj name="Drawing" r:id="rId8" imgW="322494" imgH="307471" progId="">
                    <p:embed/>
                    <p:pic>
                      <p:nvPicPr>
                        <p:cNvPr id="23611" name="Object 2">
                          <a:extLst>
                            <a:ext uri="{FF2B5EF4-FFF2-40B4-BE49-F238E27FC236}">
                              <a16:creationId xmlns:a16="http://schemas.microsoft.com/office/drawing/2014/main" id="{B54BAE29-93DB-40F1-B611-45C35FC4060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342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612" name="Object 3">
              <a:extLst>
                <a:ext uri="{FF2B5EF4-FFF2-40B4-BE49-F238E27FC236}">
                  <a16:creationId xmlns:a16="http://schemas.microsoft.com/office/drawing/2014/main" id="{181318DF-9ADE-48C4-B9FF-D877ACA7876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4" y="529"/>
            <a:ext cx="184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0" name="Drawing" r:id="rId10" imgW="322494" imgH="307471" progId="">
                    <p:embed/>
                  </p:oleObj>
                </mc:Choice>
                <mc:Fallback>
                  <p:oleObj name="Drawing" r:id="rId10" imgW="322494" imgH="307471" progId="">
                    <p:embed/>
                    <p:pic>
                      <p:nvPicPr>
                        <p:cNvPr id="23612" name="Object 3">
                          <a:extLst>
                            <a:ext uri="{FF2B5EF4-FFF2-40B4-BE49-F238E27FC236}">
                              <a16:creationId xmlns:a16="http://schemas.microsoft.com/office/drawing/2014/main" id="{181318DF-9ADE-48C4-B9FF-D877ACA7876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4" y="529"/>
                          <a:ext cx="184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EF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8F998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613" name="Picture 51" descr="layer 3 trans2">
              <a:extLst>
                <a:ext uri="{FF2B5EF4-FFF2-40B4-BE49-F238E27FC236}">
                  <a16:creationId xmlns:a16="http://schemas.microsoft.com/office/drawing/2014/main" id="{B8D8FBFD-64A8-441B-B058-4A8817C6A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" y="343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14" name="Picture 52" descr="layer 3 trans2">
              <a:extLst>
                <a:ext uri="{FF2B5EF4-FFF2-40B4-BE49-F238E27FC236}">
                  <a16:creationId xmlns:a16="http://schemas.microsoft.com/office/drawing/2014/main" id="{9123312B-11E7-41E7-A335-9047ED50C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9" y="528"/>
              <a:ext cx="5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" name="Line 53">
            <a:extLst>
              <a:ext uri="{FF2B5EF4-FFF2-40B4-BE49-F238E27FC236}">
                <a16:creationId xmlns:a16="http://schemas.microsoft.com/office/drawing/2014/main" id="{1E489382-B459-439D-BEAE-2AB1ED9569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8069" y="2270523"/>
            <a:ext cx="1264444" cy="62150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6" name="Line 54">
            <a:extLst>
              <a:ext uri="{FF2B5EF4-FFF2-40B4-BE49-F238E27FC236}">
                <a16:creationId xmlns:a16="http://schemas.microsoft.com/office/drawing/2014/main" id="{6B561FA5-4E24-43B2-B62D-3F22F1C986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20779" y="2266950"/>
            <a:ext cx="563165" cy="62507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BC25460D-BDC2-427F-BC44-1FFA22646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7523" y="2249091"/>
            <a:ext cx="178594" cy="636984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AD9C4FEA-25FB-4D5F-94CF-3C28D9B02C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13547" y="2250281"/>
            <a:ext cx="208359" cy="639366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F79EEB4E-7ADC-4C83-A074-8F458B157A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4294" y="2246710"/>
            <a:ext cx="450056" cy="638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sp>
        <p:nvSpPr>
          <p:cNvPr id="60" name="Line 58">
            <a:extLst>
              <a:ext uri="{FF2B5EF4-FFF2-40B4-BE49-F238E27FC236}">
                <a16:creationId xmlns:a16="http://schemas.microsoft.com/office/drawing/2014/main" id="{DCA1D382-0599-463A-AE86-0A7F36A2A3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4781" y="2280048"/>
            <a:ext cx="1148954" cy="6072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 sz="1050"/>
          </a:p>
        </p:txBody>
      </p:sp>
      <p:pic>
        <p:nvPicPr>
          <p:cNvPr id="23588" name="Picture 59" descr="blade in trans">
            <a:extLst>
              <a:ext uri="{FF2B5EF4-FFF2-40B4-BE49-F238E27FC236}">
                <a16:creationId xmlns:a16="http://schemas.microsoft.com/office/drawing/2014/main" id="{004AF4B2-79DE-4A1F-A0DC-D4DA1F1B1D1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2516981"/>
            <a:ext cx="1678781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0" descr="layer 2 trans">
            <a:extLst>
              <a:ext uri="{FF2B5EF4-FFF2-40B4-BE49-F238E27FC236}">
                <a16:creationId xmlns:a16="http://schemas.microsoft.com/office/drawing/2014/main" id="{86D2B8F2-0F97-480C-B0E5-E7CDD934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60" y="2106216"/>
            <a:ext cx="650081" cy="21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1" descr="layer 2 trans">
            <a:extLst>
              <a:ext uri="{FF2B5EF4-FFF2-40B4-BE49-F238E27FC236}">
                <a16:creationId xmlns:a16="http://schemas.microsoft.com/office/drawing/2014/main" id="{0E3794D6-A132-4C4E-BD63-F1F8847B9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8" y="2107406"/>
            <a:ext cx="650081" cy="21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Oval 62">
            <a:extLst>
              <a:ext uri="{FF2B5EF4-FFF2-40B4-BE49-F238E27FC236}">
                <a16:creationId xmlns:a16="http://schemas.microsoft.com/office/drawing/2014/main" id="{DFF9F4E1-42E9-4B6A-A177-54E8F8147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716" y="1943101"/>
            <a:ext cx="2056209" cy="611981"/>
          </a:xfrm>
          <a:prstGeom prst="ellipse">
            <a:avLst/>
          </a:prstGeom>
          <a:noFill/>
          <a:ln w="57150" cap="rnd" algn="ctr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NZ" altLang="pt-BR" sz="1350"/>
          </a:p>
        </p:txBody>
      </p:sp>
      <p:sp>
        <p:nvSpPr>
          <p:cNvPr id="65" name="Text Box 63">
            <a:extLst>
              <a:ext uri="{FF2B5EF4-FFF2-40B4-BE49-F238E27FC236}">
                <a16:creationId xmlns:a16="http://schemas.microsoft.com/office/drawing/2014/main" id="{0358EECB-4594-4A66-B65B-2F10DC604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8144" y="2100263"/>
            <a:ext cx="51196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232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23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232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232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pt-BR" sz="750">
                <a:ea typeface="Gulim" panose="020B0600000101010101" pitchFamily="34" charset="-127"/>
              </a:rPr>
              <a:t>Layer 2 Switches</a:t>
            </a:r>
          </a:p>
        </p:txBody>
      </p:sp>
      <p:pic>
        <p:nvPicPr>
          <p:cNvPr id="23593" name="Picture 64" descr="san switch f16 trans">
            <a:extLst>
              <a:ext uri="{FF2B5EF4-FFF2-40B4-BE49-F238E27FC236}">
                <a16:creationId xmlns:a16="http://schemas.microsoft.com/office/drawing/2014/main" id="{8A5753E5-08F3-47D8-ABDC-D7F715D6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906441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4" name="Picture 65" descr="san switch f16 trans">
            <a:extLst>
              <a:ext uri="{FF2B5EF4-FFF2-40B4-BE49-F238E27FC236}">
                <a16:creationId xmlns:a16="http://schemas.microsoft.com/office/drawing/2014/main" id="{82327C53-909E-4D80-A29B-8E271E32A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73" y="3443288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5" name="Picture 66" descr="san switch f16 trans">
            <a:extLst>
              <a:ext uri="{FF2B5EF4-FFF2-40B4-BE49-F238E27FC236}">
                <a16:creationId xmlns:a16="http://schemas.microsoft.com/office/drawing/2014/main" id="{EA0462E3-6557-44DD-A2A5-C6FB4BBF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69" y="3443288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6" name="Picture 67" descr="san switch f16 trans">
            <a:extLst>
              <a:ext uri="{FF2B5EF4-FFF2-40B4-BE49-F238E27FC236}">
                <a16:creationId xmlns:a16="http://schemas.microsoft.com/office/drawing/2014/main" id="{C8E644F2-C97F-4F9E-ABFB-84D592B6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82" y="3906441"/>
            <a:ext cx="616744" cy="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36">
            <a:extLst>
              <a:ext uri="{FF2B5EF4-FFF2-40B4-BE49-F238E27FC236}">
                <a16:creationId xmlns:a16="http://schemas.microsoft.com/office/drawing/2014/main" id="{8C16AA9B-BCCF-407F-8E24-B201847C47B2}"/>
              </a:ext>
            </a:extLst>
          </p:cNvPr>
          <p:cNvGrpSpPr>
            <a:grpSpLocks/>
          </p:cNvGrpSpPr>
          <p:nvPr/>
        </p:nvGrpSpPr>
        <p:grpSpPr bwMode="auto">
          <a:xfrm>
            <a:off x="5354242" y="2012156"/>
            <a:ext cx="2611040" cy="1009102"/>
            <a:chOff x="6314901" y="2693391"/>
            <a:chExt cx="3482372" cy="1344392"/>
          </a:xfrm>
        </p:grpSpPr>
        <p:sp>
          <p:nvSpPr>
            <p:cNvPr id="71" name="Text Box 98">
              <a:extLst>
                <a:ext uri="{FF2B5EF4-FFF2-40B4-BE49-F238E27FC236}">
                  <a16:creationId xmlns:a16="http://schemas.microsoft.com/office/drawing/2014/main" id="{1A4865CF-0803-4BC5-AB93-9ED25ED49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3330" y="2709253"/>
              <a:ext cx="2273943" cy="132853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Complexidade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Riscos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Cabos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Fontes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Fans,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Espaço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Físico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  <a:p>
              <a:pPr defTabSz="616744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=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Custos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de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Operação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,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Risco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e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gerencimaneto</a:t>
              </a:r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 </a:t>
              </a:r>
              <a:r>
                <a:rPr lang="en-US" sz="1200" dirty="0" err="1">
                  <a:solidFill>
                    <a:schemeClr val="accent1">
                      <a:lumMod val="50000"/>
                    </a:schemeClr>
                  </a:solidFill>
                  <a:latin typeface="+mn-lt"/>
                  <a:ea typeface="Gulim" pitchFamily="34" charset="-127"/>
                  <a:cs typeface="+mn-cs"/>
                </a:rPr>
                <a:t>descentralizado</a:t>
              </a:r>
              <a:endParaRPr lang="en-US" sz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Gulim" pitchFamily="34" charset="-127"/>
                <a:cs typeface="+mn-cs"/>
              </a:endParaRPr>
            </a:p>
          </p:txBody>
        </p:sp>
        <p:pic>
          <p:nvPicPr>
            <p:cNvPr id="23600" name="Isosceles Triangle 87">
              <a:extLst>
                <a:ext uri="{FF2B5EF4-FFF2-40B4-BE49-F238E27FC236}">
                  <a16:creationId xmlns:a16="http://schemas.microsoft.com/office/drawing/2014/main" id="{16056AED-99AB-41B1-9031-5D819D8DD86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4901" y="2693391"/>
              <a:ext cx="1121797" cy="493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D455C15C-F95A-472D-AF71-A3FCE181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541" y="692944"/>
            <a:ext cx="2491978" cy="652463"/>
          </a:xfrm>
        </p:spPr>
        <p:txBody>
          <a:bodyPr anchor="t"/>
          <a:lstStyle/>
          <a:p>
            <a:pPr algn="l" eaLnBrk="1" hangingPunct="1">
              <a:defRPr/>
            </a:pPr>
            <a:r>
              <a:rPr lang="en-US" sz="1800" dirty="0" err="1">
                <a:solidFill>
                  <a:schemeClr val="tx1"/>
                </a:solidFill>
              </a:rPr>
              <a:t>Desafios</a:t>
            </a:r>
            <a:r>
              <a:rPr lang="en-US" sz="1800" dirty="0">
                <a:solidFill>
                  <a:schemeClr val="tx1"/>
                </a:solidFill>
              </a:rPr>
              <a:t> de TI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2.96296E-6 L 0.00052 0.1597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0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L 3.05556E-6 0.1652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2.59259E-6 L 0.0007 0.170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  <p:bldP spid="65" grpId="0"/>
    </p:bldLst>
  </p:timing>
</p:sld>
</file>

<file path=ppt/theme/theme1.xml><?xml version="1.0" encoding="utf-8"?>
<a:theme xmlns:a="http://schemas.openxmlformats.org/drawingml/2006/main" name="Trybe_Uplif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967</Words>
  <Application>Microsoft Macintosh PowerPoint</Application>
  <PresentationFormat>Apresentação na tela (16:9)</PresentationFormat>
  <Paragraphs>234</Paragraphs>
  <Slides>41</Slides>
  <Notes>9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52" baseType="lpstr">
      <vt:lpstr>Times New Roman</vt:lpstr>
      <vt:lpstr>Arial Black</vt:lpstr>
      <vt:lpstr>Calibri</vt:lpstr>
      <vt:lpstr>Arial</vt:lpstr>
      <vt:lpstr>Roboto Condensed</vt:lpstr>
      <vt:lpstr>Rockwell</vt:lpstr>
      <vt:lpstr>Wingdings</vt:lpstr>
      <vt:lpstr>Verdana</vt:lpstr>
      <vt:lpstr>Roboto</vt:lpstr>
      <vt:lpstr>Trybe_Uplift</vt:lpstr>
      <vt:lpstr>Drawing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Desafios de TI</vt:lpstr>
      <vt:lpstr>Desafios de TI</vt:lpstr>
      <vt:lpstr>Desafios de TI</vt:lpstr>
      <vt:lpstr>Apresentação do PowerPoint</vt:lpstr>
      <vt:lpstr>Apresentação do PowerPoint</vt:lpstr>
      <vt:lpstr>Apresentação do PowerPoint</vt:lpstr>
      <vt:lpstr>Apresentação do PowerPoint</vt:lpstr>
      <vt:lpstr>Classificação por área geográfica</vt:lpstr>
      <vt:lpstr>PANs – “Redes Pessoais” </vt:lpstr>
      <vt:lpstr>LANs – “Redes locais” </vt:lpstr>
      <vt:lpstr>WLANs – “Redes locais sem Fio” </vt:lpstr>
      <vt:lpstr>MANs – “Rede metropolitana” </vt:lpstr>
      <vt:lpstr>WANs – “Rede de longa distância”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Cristiano da Silva Benites</cp:lastModifiedBy>
  <cp:revision>54</cp:revision>
  <dcterms:modified xsi:type="dcterms:W3CDTF">2022-01-06T20:19:49Z</dcterms:modified>
</cp:coreProperties>
</file>